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2" r:id="rId3"/>
    <p:sldId id="264" r:id="rId4"/>
    <p:sldId id="265"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4" r:id="rId22"/>
    <p:sldId id="283" r:id="rId23"/>
    <p:sldId id="285" r:id="rId24"/>
    <p:sldId id="286" r:id="rId25"/>
    <p:sldId id="287" r:id="rId26"/>
    <p:sldId id="288" r:id="rId27"/>
    <p:sldId id="289" r:id="rId28"/>
    <p:sldId id="290" r:id="rId29"/>
    <p:sldId id="291" r:id="rId30"/>
    <p:sldId id="266" r:id="rId31"/>
    <p:sldId id="263" r:id="rId32"/>
    <p:sldId id="259" r:id="rId3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2" autoAdjust="0"/>
    <p:restoredTop sz="96806" autoAdjust="0"/>
  </p:normalViewPr>
  <p:slideViewPr>
    <p:cSldViewPr>
      <p:cViewPr varScale="1">
        <p:scale>
          <a:sx n="90" d="100"/>
          <a:sy n="90" d="100"/>
        </p:scale>
        <p:origin x="96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37EDA8-41C8-4B24-A206-13C08A65A6D7}" type="datetimeFigureOut">
              <a:rPr lang="zh-TW" altLang="en-US" smtClean="0"/>
              <a:pPr/>
              <a:t>2022/9/9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FAA135-E01C-4A42-9760-5A137A0CA41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solidFill>
                  <a:schemeClr val="tx1"/>
                </a:solidFill>
              </a:defRPr>
            </a:lvl1pPr>
          </a:lstStyle>
          <a:p>
            <a:fld id="{8B85509C-BD4F-47BF-9B1E-FC2E949B3621}" type="datetime1">
              <a:rPr lang="zh-TW" altLang="en-US" smtClean="0"/>
              <a:pPr/>
              <a:t>2022/9/9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a:solidFill>
                  <a:schemeClr val="tx1"/>
                </a:solidFill>
              </a:defRPr>
            </a:lvl1pPr>
          </a:lstStyle>
          <a:p>
            <a:fld id="{E4D7E63D-91F2-4366-A2C4-1B00C9E2590E}"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2251B24-F787-4C15-8A0F-7AEC20C70069}" type="datetime1">
              <a:rPr lang="zh-TW" altLang="en-US" smtClean="0"/>
              <a:pPr/>
              <a:t>2022/9/9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A0D33C-CE2B-45F1-B8D4-FFD1F131F331}" type="datetime1">
              <a:rPr lang="zh-TW" altLang="en-US" smtClean="0"/>
              <a:pPr/>
              <a:t>2022/9/9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0B99440-D9EF-40CC-9B52-F6428D9B2C76}" type="datetime1">
              <a:rPr lang="zh-TW" altLang="en-US" smtClean="0"/>
              <a:pPr/>
              <a:t>2022/9/9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71BF52-5C6C-4959-8E27-CECB68D39FE4}" type="datetime1">
              <a:rPr lang="zh-TW" altLang="en-US" smtClean="0"/>
              <a:pPr/>
              <a:t>2022/9/9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63F05-2DD9-4EB1-A827-12FD992DE9DC}" type="datetime1">
              <a:rPr lang="zh-TW" altLang="en-US" smtClean="0"/>
              <a:pPr/>
              <a:t>2022/9/9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6339AF51-4491-4873-A096-75DB6CE47516}" type="datetime1">
              <a:rPr lang="zh-TW" altLang="en-US" smtClean="0"/>
              <a:pPr/>
              <a:t>2022/9/9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E4AD9C8-8B9E-40FF-ABE2-858AC2057BBB}" type="datetime1">
              <a:rPr lang="zh-TW" altLang="en-US" smtClean="0"/>
              <a:pPr/>
              <a:t>2022/9/9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4784999-BBBE-4BE4-A8D0-877E7D1D66CC}" type="datetime1">
              <a:rPr lang="zh-TW" altLang="en-US" smtClean="0"/>
              <a:pPr/>
              <a:t>2022/9/9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88D17E6-02BD-4944-B9FE-7BFCCBF83D48}" type="datetime1">
              <a:rPr lang="zh-TW" altLang="en-US" smtClean="0"/>
              <a:pPr/>
              <a:t>2022/9/9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C13E23D-1FEF-4D78-A3A3-3D6F2BB31954}" type="datetime1">
              <a:rPr lang="zh-TW" altLang="en-US" smtClean="0"/>
              <a:pPr/>
              <a:t>2022/9/9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97F35-AD6F-4594-8B50-334492D2E7E8}" type="datetime1">
              <a:rPr lang="zh-TW" altLang="en-US" smtClean="0"/>
              <a:pPr/>
              <a:t>2022/9/9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7E63D-91F2-4366-A2C4-1B00C9E2590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7.bin"/><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8.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9.bin"/><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0.bin"/><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1.bin"/><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2.bin"/><Relationship Id="rId1" Type="http://schemas.openxmlformats.org/officeDocument/2006/relationships/slideLayout" Target="../slideLayouts/slideLayout1.xml"/><Relationship Id="rId5" Type="http://schemas.openxmlformats.org/officeDocument/2006/relationships/image" Target="../media/image12.wmf"/><Relationship Id="rId4"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4.bin"/><Relationship Id="rId1" Type="http://schemas.openxmlformats.org/officeDocument/2006/relationships/slideLayout" Target="../slideLayouts/slideLayout1.xml"/><Relationship Id="rId5" Type="http://schemas.openxmlformats.org/officeDocument/2006/relationships/image" Target="../media/image14.wmf"/><Relationship Id="rId4"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6.bin"/><Relationship Id="rId1" Type="http://schemas.openxmlformats.org/officeDocument/2006/relationships/slideLayout" Target="../slideLayouts/slideLayout1.xml"/><Relationship Id="rId5" Type="http://schemas.openxmlformats.org/officeDocument/2006/relationships/image" Target="../media/image16.wmf"/><Relationship Id="rId4" Type="http://schemas.openxmlformats.org/officeDocument/2006/relationships/oleObject" Target="../embeddings/oleObject17.bin"/></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8.bin"/><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9.bin"/><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20.bin"/><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21.bin"/><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2.bin"/><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23.bin"/><Relationship Id="rId1" Type="http://schemas.openxmlformats.org/officeDocument/2006/relationships/slideLayout" Target="../slideLayouts/slideLayout1.xml"/><Relationship Id="rId6" Type="http://schemas.openxmlformats.org/officeDocument/2006/relationships/oleObject" Target="../embeddings/oleObject25.bin"/><Relationship Id="rId5" Type="http://schemas.openxmlformats.org/officeDocument/2006/relationships/image" Target="../media/image23.wmf"/><Relationship Id="rId4" Type="http://schemas.openxmlformats.org/officeDocument/2006/relationships/oleObject" Target="../embeddings/oleObject24.bin"/></Relationships>
</file>

<file path=ppt/slides/_rels/slide27.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26.bin"/><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27.bin"/><Relationship Id="rId1" Type="http://schemas.openxmlformats.org/officeDocument/2006/relationships/slideLayout" Target="../slideLayouts/slideLayout1.xml"/><Relationship Id="rId5" Type="http://schemas.openxmlformats.org/officeDocument/2006/relationships/image" Target="../media/image27.wmf"/><Relationship Id="rId4" Type="http://schemas.openxmlformats.org/officeDocument/2006/relationships/oleObject" Target="../embeddings/oleObject28.bin"/></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wmf"/><Relationship Id="rId7" Type="http://schemas.openxmlformats.org/officeDocument/2006/relationships/image" Target="../media/image30.wmf"/><Relationship Id="rId2" Type="http://schemas.openxmlformats.org/officeDocument/2006/relationships/oleObject" Target="../embeddings/oleObject29.bin"/><Relationship Id="rId1" Type="http://schemas.openxmlformats.org/officeDocument/2006/relationships/slideLayout" Target="../slideLayouts/slideLayout1.xml"/><Relationship Id="rId6" Type="http://schemas.openxmlformats.org/officeDocument/2006/relationships/oleObject" Target="../embeddings/oleObject31.bin"/><Relationship Id="rId5" Type="http://schemas.openxmlformats.org/officeDocument/2006/relationships/image" Target="../media/image29.wmf"/><Relationship Id="rId4" Type="http://schemas.openxmlformats.org/officeDocument/2006/relationships/oleObject" Target="../embeddings/oleObject30.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hyperlink" Target="https://www.gem5.org/about/" TargetMode="External"/><Relationship Id="rId1" Type="http://schemas.openxmlformats.org/officeDocument/2006/relationships/slideLayout" Target="../slideLayouts/slideLayout1.xml"/><Relationship Id="rId4" Type="http://schemas.openxmlformats.org/officeDocument/2006/relationships/image" Target="../media/image4.wmf"/></Relationships>
</file>

<file path=ppt/slides/_rels/slide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4.bin"/><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 HPC Multi-Core Design by Gem5 (Part 2)</a:t>
            </a:r>
            <a:endParaRPr lang="zh-TW" altLang="en-US" sz="4000" b="1" dirty="0">
              <a:solidFill>
                <a:srgbClr val="FFFF00"/>
              </a:solidFill>
            </a:endParaRPr>
          </a:p>
        </p:txBody>
      </p:sp>
      <p:sp>
        <p:nvSpPr>
          <p:cNvPr id="3" name="副標題 2"/>
          <p:cNvSpPr>
            <a:spLocks noGrp="1"/>
          </p:cNvSpPr>
          <p:nvPr>
            <p:ph type="subTitle" idx="1"/>
          </p:nvPr>
        </p:nvSpPr>
        <p:spPr>
          <a:xfrm>
            <a:off x="1259632" y="4581128"/>
            <a:ext cx="6400800" cy="694928"/>
          </a:xfrm>
        </p:spPr>
        <p:txBody>
          <a:bodyPr>
            <a:normAutofit/>
          </a:bodyPr>
          <a:lstStyle/>
          <a:p>
            <a:r>
              <a:rPr lang="en-US" altLang="zh-TW" dirty="0"/>
              <a:t>Peter H. Chen</a:t>
            </a:r>
            <a:endParaRPr lang="zh-TW" altLang="en-US" dirty="0"/>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1.2 Key Feature</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58417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Key Feature (4:40/36:54)</a:t>
            </a:r>
          </a:p>
          <a:p>
            <a:pPr marL="342900" indent="-342900" algn="l">
              <a:buClr>
                <a:srgbClr val="0070C0"/>
              </a:buClr>
              <a:buSzPct val="80000"/>
              <a:buFont typeface="Wingdings" pitchFamily="2" charset="2"/>
              <a:buChar char="u"/>
            </a:pPr>
            <a:r>
              <a:rPr lang="en-US" sz="1800" dirty="0">
                <a:solidFill>
                  <a:schemeClr val="tx1"/>
                </a:solidFill>
              </a:rPr>
              <a:t>We discuss system call emulation mode in gem5.opt binary with ALPHA (ARM) ISA (Instruction Set Architecture).</a:t>
            </a:r>
          </a:p>
          <a:p>
            <a:pPr marL="342900" indent="-342900" algn="l">
              <a:buClr>
                <a:srgbClr val="0070C0"/>
              </a:buClr>
              <a:buSzPct val="80000"/>
              <a:buFont typeface="Wingdings" pitchFamily="2" charset="2"/>
              <a:buChar char="u"/>
            </a:pPr>
            <a:r>
              <a:rPr lang="en-US" sz="1800" dirty="0">
                <a:solidFill>
                  <a:schemeClr val="tx1"/>
                </a:solidFill>
              </a:rPr>
              <a:t>We will use Atomic Simple for CPU, Ruby memory model, and Garnet Interconnect network.</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10</a:t>
            </a:fld>
            <a:endParaRPr lang="zh-TW" altLang="en-US"/>
          </a:p>
        </p:txBody>
      </p:sp>
      <p:graphicFrame>
        <p:nvGraphicFramePr>
          <p:cNvPr id="8" name="Object 7">
            <a:extLst>
              <a:ext uri="{FF2B5EF4-FFF2-40B4-BE49-F238E27FC236}">
                <a16:creationId xmlns:a16="http://schemas.microsoft.com/office/drawing/2014/main" id="{3205FC13-0DC1-7E4B-B910-7DCA97FAF77C}"/>
              </a:ext>
            </a:extLst>
          </p:cNvPr>
          <p:cNvGraphicFramePr>
            <a:graphicFrameLocks noChangeAspect="1"/>
          </p:cNvGraphicFramePr>
          <p:nvPr/>
        </p:nvGraphicFramePr>
        <p:xfrm>
          <a:off x="2195736" y="3429000"/>
          <a:ext cx="4724400" cy="2790825"/>
        </p:xfrm>
        <a:graphic>
          <a:graphicData uri="http://schemas.openxmlformats.org/presentationml/2006/ole">
            <mc:AlternateContent xmlns:mc="http://schemas.openxmlformats.org/markup-compatibility/2006">
              <mc:Choice xmlns:v="urn:schemas-microsoft-com:vml" Requires="v">
                <p:oleObj name="Bitmap Image" r:id="rId2" imgW="4724280" imgH="2790720" progId="PBrush">
                  <p:embed/>
                </p:oleObj>
              </mc:Choice>
              <mc:Fallback>
                <p:oleObj name="Bitmap Image" r:id="rId2" imgW="4724280" imgH="2790720" progId="PBrush">
                  <p:embed/>
                  <p:pic>
                    <p:nvPicPr>
                      <p:cNvPr id="8" name="Object 7">
                        <a:extLst>
                          <a:ext uri="{FF2B5EF4-FFF2-40B4-BE49-F238E27FC236}">
                            <a16:creationId xmlns:a16="http://schemas.microsoft.com/office/drawing/2014/main" id="{3205FC13-0DC1-7E4B-B910-7DCA97FAF77C}"/>
                          </a:ext>
                        </a:extLst>
                      </p:cNvPr>
                      <p:cNvPicPr/>
                      <p:nvPr/>
                    </p:nvPicPr>
                    <p:blipFill>
                      <a:blip r:embed="rId3"/>
                      <a:stretch>
                        <a:fillRect/>
                      </a:stretch>
                    </p:blipFill>
                    <p:spPr>
                      <a:xfrm>
                        <a:off x="2195736" y="3429000"/>
                        <a:ext cx="4724400" cy="2790825"/>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50AEEA52-05B1-DC81-C239-28D5D4FA17F2}"/>
              </a:ext>
            </a:extLst>
          </p:cNvPr>
          <p:cNvSpPr/>
          <p:nvPr/>
        </p:nvSpPr>
        <p:spPr>
          <a:xfrm>
            <a:off x="2267744" y="5085184"/>
            <a:ext cx="3744416" cy="11521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418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1.3 Build and Run</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11</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022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45E1E907-01CB-DCA0-F420-D5E8D573088B}"/>
              </a:ext>
            </a:extLst>
          </p:cNvPr>
          <p:cNvGraphicFramePr>
            <a:graphicFrameLocks noChangeAspect="1"/>
          </p:cNvGraphicFramePr>
          <p:nvPr>
            <p:extLst>
              <p:ext uri="{D42A27DB-BD31-4B8C-83A1-F6EECF244321}">
                <p14:modId xmlns:p14="http://schemas.microsoft.com/office/powerpoint/2010/main" val="94755263"/>
              </p:ext>
            </p:extLst>
          </p:nvPr>
        </p:nvGraphicFramePr>
        <p:xfrm>
          <a:off x="2195736" y="2780928"/>
          <a:ext cx="4010025" cy="2847975"/>
        </p:xfrm>
        <a:graphic>
          <a:graphicData uri="http://schemas.openxmlformats.org/presentationml/2006/ole">
            <mc:AlternateContent xmlns:mc="http://schemas.openxmlformats.org/markup-compatibility/2006">
              <mc:Choice xmlns:v="urn:schemas-microsoft-com:vml" Requires="v">
                <p:oleObj name="Bitmap Image" r:id="rId2" imgW="4010040" imgH="2847960" progId="PBrush">
                  <p:embed/>
                </p:oleObj>
              </mc:Choice>
              <mc:Fallback>
                <p:oleObj name="Bitmap Image" r:id="rId2" imgW="4010040" imgH="2847960" progId="PBrush">
                  <p:embed/>
                  <p:pic>
                    <p:nvPicPr>
                      <p:cNvPr id="0" name=""/>
                      <p:cNvPicPr/>
                      <p:nvPr/>
                    </p:nvPicPr>
                    <p:blipFill>
                      <a:blip r:embed="rId3"/>
                      <a:stretch>
                        <a:fillRect/>
                      </a:stretch>
                    </p:blipFill>
                    <p:spPr>
                      <a:xfrm>
                        <a:off x="2195736" y="2780928"/>
                        <a:ext cx="4010025" cy="2847975"/>
                      </a:xfrm>
                      <a:prstGeom prst="rect">
                        <a:avLst/>
                      </a:prstGeom>
                      <a:ln>
                        <a:solidFill>
                          <a:srgbClr val="C00000"/>
                        </a:solidFill>
                      </a:ln>
                    </p:spPr>
                  </p:pic>
                </p:oleObj>
              </mc:Fallback>
            </mc:AlternateContent>
          </a:graphicData>
        </a:graphic>
      </p:graphicFrame>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29614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(5:25/36:54)</a:t>
            </a:r>
          </a:p>
          <a:p>
            <a:pPr marL="342900" indent="-342900" algn="l">
              <a:buClr>
                <a:srgbClr val="0070C0"/>
              </a:buClr>
              <a:buSzPct val="80000"/>
              <a:buFont typeface="Wingdings" pitchFamily="2" charset="2"/>
              <a:buChar char="u"/>
            </a:pPr>
            <a:r>
              <a:rPr lang="en-US" sz="1800" dirty="0">
                <a:solidFill>
                  <a:schemeClr val="tx1"/>
                </a:solidFill>
              </a:rPr>
              <a:t>Gem5 can be built and run on different operating system platform like Linux, BSD, MacOS, and Solaris on 64 bits machines.</a:t>
            </a:r>
          </a:p>
          <a:p>
            <a:pPr marL="342900" indent="-342900" algn="l">
              <a:buClr>
                <a:srgbClr val="0070C0"/>
              </a:buClr>
              <a:buSzPct val="80000"/>
              <a:buFont typeface="Wingdings" pitchFamily="2" charset="2"/>
              <a:buChar char="u"/>
            </a:pPr>
            <a:r>
              <a:rPr lang="en-US" sz="1800" dirty="0">
                <a:solidFill>
                  <a:schemeClr val="tx1"/>
                </a:solidFill>
              </a:rPr>
              <a:t>Gem5 has dependencies on gcc, g++, python, scons, SWIG, M4, and Z library.</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12</a:t>
            </a:fld>
            <a:endParaRPr lang="zh-TW" altLang="en-US"/>
          </a:p>
        </p:txBody>
      </p:sp>
    </p:spTree>
    <p:extLst>
      <p:ext uri="{BB962C8B-B14F-4D97-AF65-F5344CB8AC3E}">
        <p14:creationId xmlns:p14="http://schemas.microsoft.com/office/powerpoint/2010/main" val="111715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37626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(6:56/36:54)</a:t>
            </a:r>
          </a:p>
          <a:p>
            <a:pPr marL="342900" indent="-342900" algn="l">
              <a:buClr>
                <a:srgbClr val="0070C0"/>
              </a:buClr>
              <a:buSzPct val="80000"/>
              <a:buFont typeface="Wingdings" pitchFamily="2" charset="2"/>
              <a:buChar char="u"/>
            </a:pPr>
            <a:r>
              <a:rPr lang="en-US" sz="1800" dirty="0">
                <a:solidFill>
                  <a:schemeClr val="tx1"/>
                </a:solidFill>
              </a:rPr>
              <a:t>Install dependencies</a:t>
            </a:r>
          </a:p>
          <a:p>
            <a:pPr marL="342900" indent="-342900" algn="l">
              <a:buClr>
                <a:srgbClr val="0070C0"/>
              </a:buClr>
              <a:buSzPct val="80000"/>
              <a:buFont typeface="Wingdings" pitchFamily="2" charset="2"/>
              <a:buChar char="u"/>
            </a:pPr>
            <a:r>
              <a:rPr lang="en-US" sz="1800" dirty="0">
                <a:solidFill>
                  <a:schemeClr val="tx1"/>
                </a:solidFill>
              </a:rPr>
              <a:t>Get gem5</a:t>
            </a:r>
          </a:p>
          <a:p>
            <a:pPr marL="342900" indent="-342900" algn="l">
              <a:buClr>
                <a:srgbClr val="0070C0"/>
              </a:buClr>
              <a:buSzPct val="80000"/>
              <a:buFont typeface="Wingdings" pitchFamily="2" charset="2"/>
              <a:buChar char="u"/>
            </a:pPr>
            <a:r>
              <a:rPr lang="en-US" sz="1800" dirty="0">
                <a:solidFill>
                  <a:schemeClr val="tx1"/>
                </a:solidFill>
              </a:rPr>
              <a:t>Build gem5 simulator.</a:t>
            </a:r>
          </a:p>
          <a:p>
            <a:pPr marL="342900" indent="-342900" algn="l">
              <a:buClr>
                <a:srgbClr val="0070C0"/>
              </a:buClr>
              <a:buSzPct val="80000"/>
              <a:buFont typeface="Wingdings" pitchFamily="2" charset="2"/>
              <a:buChar char="u"/>
            </a:pPr>
            <a:r>
              <a:rPr lang="en-US" sz="1800" dirty="0">
                <a:solidFill>
                  <a:schemeClr val="tx1"/>
                </a:solidFill>
              </a:rPr>
              <a:t>Note: </a:t>
            </a:r>
          </a:p>
          <a:p>
            <a:pPr marL="342900" indent="-342900" algn="l">
              <a:buClr>
                <a:srgbClr val="0070C0"/>
              </a:buClr>
              <a:buSzPct val="80000"/>
              <a:buFont typeface="Wingdings" pitchFamily="2" charset="2"/>
              <a:buChar char="u"/>
            </a:pPr>
            <a:r>
              <a:rPr lang="en-US" sz="1800" dirty="0">
                <a:solidFill>
                  <a:schemeClr val="tx1"/>
                </a:solidFill>
              </a:rPr>
              <a:t>ALPHA is no longer used in gem5. </a:t>
            </a:r>
          </a:p>
          <a:p>
            <a:pPr marL="342900" indent="-342900" algn="l">
              <a:buClr>
                <a:srgbClr val="0070C0"/>
              </a:buClr>
              <a:buSzPct val="80000"/>
              <a:buFont typeface="Wingdings" pitchFamily="2" charset="2"/>
              <a:buChar char="u"/>
            </a:pPr>
            <a:r>
              <a:rPr lang="en-US" sz="1800" dirty="0">
                <a:solidFill>
                  <a:schemeClr val="tx1"/>
                </a:solidFill>
              </a:rPr>
              <a:t>We use ARM, RISCV, and X86 instead.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13</a:t>
            </a:fld>
            <a:endParaRPr lang="zh-TW" altLang="en-US"/>
          </a:p>
        </p:txBody>
      </p:sp>
      <p:graphicFrame>
        <p:nvGraphicFramePr>
          <p:cNvPr id="8" name="Object 7">
            <a:extLst>
              <a:ext uri="{FF2B5EF4-FFF2-40B4-BE49-F238E27FC236}">
                <a16:creationId xmlns:a16="http://schemas.microsoft.com/office/drawing/2014/main" id="{0412AADD-DAF4-F1D7-05CB-C6E9D3F9DB22}"/>
              </a:ext>
            </a:extLst>
          </p:cNvPr>
          <p:cNvGraphicFramePr>
            <a:graphicFrameLocks noChangeAspect="1"/>
          </p:cNvGraphicFramePr>
          <p:nvPr>
            <p:extLst>
              <p:ext uri="{D42A27DB-BD31-4B8C-83A1-F6EECF244321}">
                <p14:modId xmlns:p14="http://schemas.microsoft.com/office/powerpoint/2010/main" val="553247130"/>
              </p:ext>
            </p:extLst>
          </p:nvPr>
        </p:nvGraphicFramePr>
        <p:xfrm>
          <a:off x="1907704" y="3717032"/>
          <a:ext cx="5086350" cy="2933700"/>
        </p:xfrm>
        <a:graphic>
          <a:graphicData uri="http://schemas.openxmlformats.org/presentationml/2006/ole">
            <mc:AlternateContent xmlns:mc="http://schemas.openxmlformats.org/markup-compatibility/2006">
              <mc:Choice xmlns:v="urn:schemas-microsoft-com:vml" Requires="v">
                <p:oleObj name="Bitmap Image" r:id="rId2" imgW="5086440" imgH="2933640" progId="PBrush">
                  <p:embed/>
                </p:oleObj>
              </mc:Choice>
              <mc:Fallback>
                <p:oleObj name="Bitmap Image" r:id="rId2" imgW="5086440" imgH="2933640" progId="PBrush">
                  <p:embed/>
                  <p:pic>
                    <p:nvPicPr>
                      <p:cNvPr id="0" name=""/>
                      <p:cNvPicPr/>
                      <p:nvPr/>
                    </p:nvPicPr>
                    <p:blipFill>
                      <a:blip r:embed="rId3"/>
                      <a:stretch>
                        <a:fillRect/>
                      </a:stretch>
                    </p:blipFill>
                    <p:spPr>
                      <a:xfrm>
                        <a:off x="1907704" y="3717032"/>
                        <a:ext cx="5086350" cy="2933700"/>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29963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00811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(7:56/36:54)</a:t>
            </a:r>
          </a:p>
          <a:p>
            <a:pPr marL="342900" indent="-342900" algn="l">
              <a:buClr>
                <a:srgbClr val="0070C0"/>
              </a:buClr>
              <a:buSzPct val="80000"/>
              <a:buFont typeface="Wingdings" pitchFamily="2" charset="2"/>
              <a:buChar char="u"/>
            </a:pPr>
            <a:r>
              <a:rPr lang="en-US" sz="1800" dirty="0">
                <a:solidFill>
                  <a:schemeClr val="tx1"/>
                </a:solidFill>
              </a:rPr>
              <a:t>&gt; lscpu</a:t>
            </a:r>
          </a:p>
          <a:p>
            <a:pPr marL="342900" indent="-342900" algn="l">
              <a:buClr>
                <a:srgbClr val="0070C0"/>
              </a:buClr>
              <a:buSzPct val="80000"/>
              <a:buFont typeface="Wingdings" pitchFamily="2" charset="2"/>
              <a:buChar char="u"/>
            </a:pPr>
            <a:r>
              <a:rPr lang="en-US" sz="1800" dirty="0">
                <a:solidFill>
                  <a:schemeClr val="tx1"/>
                </a:solidFill>
              </a:rPr>
              <a:t>&gt;&gt; shows number of CPU.</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14</a:t>
            </a:fld>
            <a:endParaRPr lang="zh-TW" altLang="en-US"/>
          </a:p>
        </p:txBody>
      </p:sp>
      <p:graphicFrame>
        <p:nvGraphicFramePr>
          <p:cNvPr id="7" name="Object 6">
            <a:extLst>
              <a:ext uri="{FF2B5EF4-FFF2-40B4-BE49-F238E27FC236}">
                <a16:creationId xmlns:a16="http://schemas.microsoft.com/office/drawing/2014/main" id="{D4B32A75-A956-0674-4A8B-BC7DFB3099FA}"/>
              </a:ext>
            </a:extLst>
          </p:cNvPr>
          <p:cNvGraphicFramePr>
            <a:graphicFrameLocks noChangeAspect="1"/>
          </p:cNvGraphicFramePr>
          <p:nvPr>
            <p:extLst>
              <p:ext uri="{D42A27DB-BD31-4B8C-83A1-F6EECF244321}">
                <p14:modId xmlns:p14="http://schemas.microsoft.com/office/powerpoint/2010/main" val="858126386"/>
              </p:ext>
            </p:extLst>
          </p:nvPr>
        </p:nvGraphicFramePr>
        <p:xfrm>
          <a:off x="2123728" y="2420888"/>
          <a:ext cx="5505450" cy="2914650"/>
        </p:xfrm>
        <a:graphic>
          <a:graphicData uri="http://schemas.openxmlformats.org/presentationml/2006/ole">
            <mc:AlternateContent xmlns:mc="http://schemas.openxmlformats.org/markup-compatibility/2006">
              <mc:Choice xmlns:v="urn:schemas-microsoft-com:vml" Requires="v">
                <p:oleObj name="Bitmap Image" r:id="rId2" imgW="5505480" imgH="2914560" progId="PBrush">
                  <p:embed/>
                </p:oleObj>
              </mc:Choice>
              <mc:Fallback>
                <p:oleObj name="Bitmap Image" r:id="rId2" imgW="5505480" imgH="2914560" progId="PBrush">
                  <p:embed/>
                  <p:pic>
                    <p:nvPicPr>
                      <p:cNvPr id="0" name=""/>
                      <p:cNvPicPr/>
                      <p:nvPr/>
                    </p:nvPicPr>
                    <p:blipFill>
                      <a:blip r:embed="rId3"/>
                      <a:stretch>
                        <a:fillRect/>
                      </a:stretch>
                    </p:blipFill>
                    <p:spPr>
                      <a:xfrm>
                        <a:off x="2123728" y="2420888"/>
                        <a:ext cx="5505450" cy="2914650"/>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467340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30425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(8:56/36:54)</a:t>
            </a:r>
          </a:p>
          <a:p>
            <a:pPr marL="342900" indent="-342900" algn="l">
              <a:buClr>
                <a:srgbClr val="0070C0"/>
              </a:buClr>
              <a:buSzPct val="80000"/>
              <a:buFont typeface="Wingdings" pitchFamily="2" charset="2"/>
              <a:buChar char="u"/>
            </a:pPr>
            <a:r>
              <a:rPr lang="en-US" sz="1800" dirty="0">
                <a:solidFill>
                  <a:schemeClr val="tx1"/>
                </a:solidFill>
              </a:rPr>
              <a:t>&gt; scons build/ARM/gem5.opt -j 7</a:t>
            </a:r>
          </a:p>
          <a:p>
            <a:pPr marL="342900" indent="-342900" algn="l">
              <a:buClr>
                <a:srgbClr val="0070C0"/>
              </a:buClr>
              <a:buSzPct val="80000"/>
              <a:buFont typeface="Wingdings" pitchFamily="2" charset="2"/>
              <a:buChar char="u"/>
            </a:pPr>
            <a:r>
              <a:rPr lang="en-US" sz="1800" dirty="0">
                <a:solidFill>
                  <a:schemeClr val="tx1"/>
                </a:solidFill>
              </a:rPr>
              <a:t>Note:</a:t>
            </a:r>
          </a:p>
          <a:p>
            <a:pPr marL="342900" indent="-342900" algn="l">
              <a:buClr>
                <a:srgbClr val="0070C0"/>
              </a:buClr>
              <a:buSzPct val="80000"/>
              <a:buFont typeface="Wingdings" pitchFamily="2" charset="2"/>
              <a:buChar char="u"/>
            </a:pPr>
            <a:r>
              <a:rPr lang="en-US" sz="1800" dirty="0">
                <a:solidFill>
                  <a:schemeClr val="tx1"/>
                </a:solidFill>
              </a:rPr>
              <a:t>You specify one more than your system have.</a:t>
            </a:r>
          </a:p>
          <a:p>
            <a:pPr marL="342900" indent="-342900" algn="l">
              <a:buClr>
                <a:srgbClr val="0070C0"/>
              </a:buClr>
              <a:buSzPct val="80000"/>
              <a:buFont typeface="Wingdings" pitchFamily="2" charset="2"/>
              <a:buChar char="u"/>
            </a:pPr>
            <a:r>
              <a:rPr lang="en-US" sz="1800" dirty="0">
                <a:solidFill>
                  <a:schemeClr val="tx1"/>
                </a:solidFill>
              </a:rPr>
              <a:t>For example, </a:t>
            </a:r>
          </a:p>
          <a:p>
            <a:pPr marL="342900" indent="-342900" algn="l">
              <a:buClr>
                <a:srgbClr val="0070C0"/>
              </a:buClr>
              <a:buSzPct val="80000"/>
              <a:buFont typeface="Wingdings" pitchFamily="2" charset="2"/>
              <a:buChar char="u"/>
            </a:pPr>
            <a:r>
              <a:rPr lang="en-US" sz="1800" dirty="0">
                <a:solidFill>
                  <a:schemeClr val="tx1"/>
                </a:solidFill>
              </a:rPr>
              <a:t>If you have 8 CPUs, you specify “-j 9” </a:t>
            </a:r>
          </a:p>
          <a:p>
            <a:pPr marL="342900" indent="-342900" algn="l">
              <a:buClr>
                <a:srgbClr val="0070C0"/>
              </a:buClr>
              <a:buSzPct val="80000"/>
              <a:buFont typeface="Wingdings" pitchFamily="2" charset="2"/>
              <a:buChar char="u"/>
            </a:pPr>
            <a:r>
              <a:rPr lang="en-US" sz="1800" dirty="0">
                <a:solidFill>
                  <a:schemeClr val="tx1"/>
                </a:solidFill>
              </a:rPr>
              <a:t>If you have 6 CPUs, then you specify “-j 7”.</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15</a:t>
            </a:fld>
            <a:endParaRPr lang="zh-TW" altLang="en-US"/>
          </a:p>
        </p:txBody>
      </p:sp>
      <p:graphicFrame>
        <p:nvGraphicFramePr>
          <p:cNvPr id="8" name="Object 7">
            <a:extLst>
              <a:ext uri="{FF2B5EF4-FFF2-40B4-BE49-F238E27FC236}">
                <a16:creationId xmlns:a16="http://schemas.microsoft.com/office/drawing/2014/main" id="{FD6D443C-9C93-3A0B-BC33-9B47CEF8FC2E}"/>
              </a:ext>
            </a:extLst>
          </p:cNvPr>
          <p:cNvGraphicFramePr>
            <a:graphicFrameLocks noChangeAspect="1"/>
          </p:cNvGraphicFramePr>
          <p:nvPr>
            <p:extLst>
              <p:ext uri="{D42A27DB-BD31-4B8C-83A1-F6EECF244321}">
                <p14:modId xmlns:p14="http://schemas.microsoft.com/office/powerpoint/2010/main" val="1384040986"/>
              </p:ext>
            </p:extLst>
          </p:nvPr>
        </p:nvGraphicFramePr>
        <p:xfrm>
          <a:off x="1619672" y="3789040"/>
          <a:ext cx="5734050" cy="257175"/>
        </p:xfrm>
        <a:graphic>
          <a:graphicData uri="http://schemas.openxmlformats.org/presentationml/2006/ole">
            <mc:AlternateContent xmlns:mc="http://schemas.openxmlformats.org/markup-compatibility/2006">
              <mc:Choice xmlns:v="urn:schemas-microsoft-com:vml" Requires="v">
                <p:oleObj name="Bitmap Image" r:id="rId2" imgW="5734080" imgH="257040" progId="PBrush">
                  <p:embed/>
                </p:oleObj>
              </mc:Choice>
              <mc:Fallback>
                <p:oleObj name="Bitmap Image" r:id="rId2" imgW="5734080" imgH="257040" progId="PBrush">
                  <p:embed/>
                  <p:pic>
                    <p:nvPicPr>
                      <p:cNvPr id="0" name=""/>
                      <p:cNvPicPr/>
                      <p:nvPr/>
                    </p:nvPicPr>
                    <p:blipFill>
                      <a:blip r:embed="rId3"/>
                      <a:stretch>
                        <a:fillRect/>
                      </a:stretch>
                    </p:blipFill>
                    <p:spPr>
                      <a:xfrm>
                        <a:off x="1619672" y="3789040"/>
                        <a:ext cx="5734050" cy="257175"/>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948445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93610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(9:43/36:54)</a:t>
            </a:r>
          </a:p>
          <a:p>
            <a:pPr marL="342900" indent="-342900" algn="l">
              <a:buClr>
                <a:srgbClr val="0070C0"/>
              </a:buClr>
              <a:buSzPct val="80000"/>
              <a:buFont typeface="Wingdings" pitchFamily="2" charset="2"/>
              <a:buChar char="u"/>
            </a:pPr>
            <a:r>
              <a:rPr lang="en-US" sz="1800" dirty="0">
                <a:solidFill>
                  <a:schemeClr val="tx1"/>
                </a:solidFill>
              </a:rPr>
              <a:t>&gt; ./build/ARM/gem5.opt --help</a:t>
            </a:r>
          </a:p>
          <a:p>
            <a:pPr marL="342900" indent="-342900" algn="l">
              <a:buClr>
                <a:srgbClr val="0070C0"/>
              </a:buClr>
              <a:buSzPct val="80000"/>
              <a:buFont typeface="Wingdings" pitchFamily="2" charset="2"/>
              <a:buChar char="u"/>
            </a:pPr>
            <a:r>
              <a:rPr lang="en-US" sz="1800" dirty="0">
                <a:solidFill>
                  <a:schemeClr val="tx1"/>
                </a:solidFill>
              </a:rPr>
              <a:t>&gt;&gt; You can different help options from gem5.</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16</a:t>
            </a:fld>
            <a:endParaRPr lang="zh-TW" altLang="en-US"/>
          </a:p>
        </p:txBody>
      </p:sp>
      <p:graphicFrame>
        <p:nvGraphicFramePr>
          <p:cNvPr id="7" name="Object 6">
            <a:extLst>
              <a:ext uri="{FF2B5EF4-FFF2-40B4-BE49-F238E27FC236}">
                <a16:creationId xmlns:a16="http://schemas.microsoft.com/office/drawing/2014/main" id="{25D77532-4754-9929-65C5-1AD1490A4513}"/>
              </a:ext>
            </a:extLst>
          </p:cNvPr>
          <p:cNvGraphicFramePr>
            <a:graphicFrameLocks noChangeAspect="1"/>
          </p:cNvGraphicFramePr>
          <p:nvPr>
            <p:extLst>
              <p:ext uri="{D42A27DB-BD31-4B8C-83A1-F6EECF244321}">
                <p14:modId xmlns:p14="http://schemas.microsoft.com/office/powerpoint/2010/main" val="3780026040"/>
              </p:ext>
            </p:extLst>
          </p:nvPr>
        </p:nvGraphicFramePr>
        <p:xfrm>
          <a:off x="1331640" y="2564904"/>
          <a:ext cx="5238750" cy="371475"/>
        </p:xfrm>
        <a:graphic>
          <a:graphicData uri="http://schemas.openxmlformats.org/presentationml/2006/ole">
            <mc:AlternateContent xmlns:mc="http://schemas.openxmlformats.org/markup-compatibility/2006">
              <mc:Choice xmlns:v="urn:schemas-microsoft-com:vml" Requires="v">
                <p:oleObj name="Bitmap Image" r:id="rId2" imgW="5238720" imgH="371520" progId="PBrush">
                  <p:embed/>
                </p:oleObj>
              </mc:Choice>
              <mc:Fallback>
                <p:oleObj name="Bitmap Image" r:id="rId2" imgW="5238720" imgH="371520" progId="PBrush">
                  <p:embed/>
                  <p:pic>
                    <p:nvPicPr>
                      <p:cNvPr id="0" name=""/>
                      <p:cNvPicPr/>
                      <p:nvPr/>
                    </p:nvPicPr>
                    <p:blipFill>
                      <a:blip r:embed="rId3"/>
                      <a:stretch>
                        <a:fillRect/>
                      </a:stretch>
                    </p:blipFill>
                    <p:spPr>
                      <a:xfrm>
                        <a:off x="1331640" y="2564904"/>
                        <a:ext cx="5238750" cy="371475"/>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B40CDABC-323A-D487-1652-F1EF822AC786}"/>
              </a:ext>
            </a:extLst>
          </p:cNvPr>
          <p:cNvGraphicFramePr>
            <a:graphicFrameLocks noChangeAspect="1"/>
          </p:cNvGraphicFramePr>
          <p:nvPr>
            <p:extLst>
              <p:ext uri="{D42A27DB-BD31-4B8C-83A1-F6EECF244321}">
                <p14:modId xmlns:p14="http://schemas.microsoft.com/office/powerpoint/2010/main" val="270727453"/>
              </p:ext>
            </p:extLst>
          </p:nvPr>
        </p:nvGraphicFramePr>
        <p:xfrm>
          <a:off x="1331640" y="3068960"/>
          <a:ext cx="5848350" cy="3114675"/>
        </p:xfrm>
        <a:graphic>
          <a:graphicData uri="http://schemas.openxmlformats.org/presentationml/2006/ole">
            <mc:AlternateContent xmlns:mc="http://schemas.openxmlformats.org/markup-compatibility/2006">
              <mc:Choice xmlns:v="urn:schemas-microsoft-com:vml" Requires="v">
                <p:oleObj name="Bitmap Image" r:id="rId4" imgW="5848200" imgH="3114720" progId="PBrush">
                  <p:embed/>
                </p:oleObj>
              </mc:Choice>
              <mc:Fallback>
                <p:oleObj name="Bitmap Image" r:id="rId4" imgW="5848200" imgH="3114720" progId="PBrush">
                  <p:embed/>
                  <p:pic>
                    <p:nvPicPr>
                      <p:cNvPr id="0" name=""/>
                      <p:cNvPicPr/>
                      <p:nvPr/>
                    </p:nvPicPr>
                    <p:blipFill>
                      <a:blip r:embed="rId5"/>
                      <a:stretch>
                        <a:fillRect/>
                      </a:stretch>
                    </p:blipFill>
                    <p:spPr>
                      <a:xfrm>
                        <a:off x="1331640" y="3068960"/>
                        <a:ext cx="5848350" cy="3114675"/>
                      </a:xfrm>
                      <a:prstGeom prst="rect">
                        <a:avLst/>
                      </a:prstGeom>
                      <a:solidFill>
                        <a:srgbClr val="FFFF00"/>
                      </a:solidFill>
                      <a:ln>
                        <a:solidFill>
                          <a:srgbClr val="C00000"/>
                        </a:solidFill>
                      </a:ln>
                    </p:spPr>
                  </p:pic>
                </p:oleObj>
              </mc:Fallback>
            </mc:AlternateContent>
          </a:graphicData>
        </a:graphic>
      </p:graphicFrame>
    </p:spTree>
    <p:extLst>
      <p:ext uri="{BB962C8B-B14F-4D97-AF65-F5344CB8AC3E}">
        <p14:creationId xmlns:p14="http://schemas.microsoft.com/office/powerpoint/2010/main" val="2021282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44016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(9:52/36:54)</a:t>
            </a:r>
          </a:p>
          <a:p>
            <a:pPr marL="342900" indent="-342900" algn="l">
              <a:buClr>
                <a:srgbClr val="0070C0"/>
              </a:buClr>
              <a:buSzPct val="80000"/>
              <a:buFont typeface="Wingdings" pitchFamily="2" charset="2"/>
              <a:buChar char="u"/>
            </a:pPr>
            <a:r>
              <a:rPr lang="en-US" sz="1800" dirty="0">
                <a:solidFill>
                  <a:schemeClr val="tx1"/>
                </a:solidFill>
              </a:rPr>
              <a:t>We can run gem5</a:t>
            </a:r>
          </a:p>
          <a:p>
            <a:pPr marL="342900" indent="-342900" algn="l">
              <a:buClr>
                <a:srgbClr val="0070C0"/>
              </a:buClr>
              <a:buSzPct val="80000"/>
              <a:buFont typeface="Wingdings" pitchFamily="2" charset="2"/>
              <a:buChar char="u"/>
            </a:pPr>
            <a:r>
              <a:rPr lang="en-US" sz="1800" dirty="0">
                <a:solidFill>
                  <a:schemeClr val="tx1"/>
                </a:solidFill>
              </a:rPr>
              <a:t>&gt; ./build/ARM/gem5.opt configs/example/se.py</a:t>
            </a:r>
          </a:p>
          <a:p>
            <a:pPr marL="342900" indent="-342900" algn="l">
              <a:buClr>
                <a:srgbClr val="0070C0"/>
              </a:buClr>
              <a:buSzPct val="80000"/>
              <a:buFont typeface="Wingdings" pitchFamily="2" charset="2"/>
              <a:buChar char="u"/>
            </a:pPr>
            <a:r>
              <a:rPr lang="en-US" sz="1800" dirty="0">
                <a:solidFill>
                  <a:schemeClr val="tx1"/>
                </a:solidFill>
              </a:rPr>
              <a:t>&gt; ./build/ARM/gem5.opt configs/example/se.py --help</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17</a:t>
            </a:fld>
            <a:endParaRPr lang="zh-TW" altLang="en-US"/>
          </a:p>
        </p:txBody>
      </p:sp>
      <p:graphicFrame>
        <p:nvGraphicFramePr>
          <p:cNvPr id="8" name="Object 7">
            <a:extLst>
              <a:ext uri="{FF2B5EF4-FFF2-40B4-BE49-F238E27FC236}">
                <a16:creationId xmlns:a16="http://schemas.microsoft.com/office/drawing/2014/main" id="{9F7A506C-F48E-32E4-7890-4CACFFBF1001}"/>
              </a:ext>
            </a:extLst>
          </p:cNvPr>
          <p:cNvGraphicFramePr>
            <a:graphicFrameLocks noChangeAspect="1"/>
          </p:cNvGraphicFramePr>
          <p:nvPr>
            <p:extLst>
              <p:ext uri="{D42A27DB-BD31-4B8C-83A1-F6EECF244321}">
                <p14:modId xmlns:p14="http://schemas.microsoft.com/office/powerpoint/2010/main" val="3401088055"/>
              </p:ext>
            </p:extLst>
          </p:nvPr>
        </p:nvGraphicFramePr>
        <p:xfrm>
          <a:off x="1691680" y="2780928"/>
          <a:ext cx="4572000" cy="1743075"/>
        </p:xfrm>
        <a:graphic>
          <a:graphicData uri="http://schemas.openxmlformats.org/presentationml/2006/ole">
            <mc:AlternateContent xmlns:mc="http://schemas.openxmlformats.org/markup-compatibility/2006">
              <mc:Choice xmlns:v="urn:schemas-microsoft-com:vml" Requires="v">
                <p:oleObj name="Bitmap Image" r:id="rId2" imgW="4572000" imgH="1743120" progId="PBrush">
                  <p:embed/>
                </p:oleObj>
              </mc:Choice>
              <mc:Fallback>
                <p:oleObj name="Bitmap Image" r:id="rId2" imgW="4572000" imgH="1743120" progId="PBrush">
                  <p:embed/>
                  <p:pic>
                    <p:nvPicPr>
                      <p:cNvPr id="0" name=""/>
                      <p:cNvPicPr/>
                      <p:nvPr/>
                    </p:nvPicPr>
                    <p:blipFill>
                      <a:blip r:embed="rId3"/>
                      <a:stretch>
                        <a:fillRect/>
                      </a:stretch>
                    </p:blipFill>
                    <p:spPr>
                      <a:xfrm>
                        <a:off x="1691680" y="2780928"/>
                        <a:ext cx="4572000" cy="1743075"/>
                      </a:xfrm>
                      <a:prstGeom prst="rect">
                        <a:avLst/>
                      </a:prstGeom>
                      <a:ln>
                        <a:solidFill>
                          <a:srgbClr val="C00000"/>
                        </a:solidFill>
                      </a:ln>
                    </p:spPr>
                  </p:pic>
                </p:oleObj>
              </mc:Fallback>
            </mc:AlternateContent>
          </a:graphicData>
        </a:graphic>
      </p:graphicFrame>
      <p:graphicFrame>
        <p:nvGraphicFramePr>
          <p:cNvPr id="10" name="Object 9">
            <a:extLst>
              <a:ext uri="{FF2B5EF4-FFF2-40B4-BE49-F238E27FC236}">
                <a16:creationId xmlns:a16="http://schemas.microsoft.com/office/drawing/2014/main" id="{7FC6675C-D238-582C-A873-4BA824907E92}"/>
              </a:ext>
            </a:extLst>
          </p:cNvPr>
          <p:cNvGraphicFramePr>
            <a:graphicFrameLocks noChangeAspect="1"/>
          </p:cNvGraphicFramePr>
          <p:nvPr>
            <p:extLst>
              <p:ext uri="{D42A27DB-BD31-4B8C-83A1-F6EECF244321}">
                <p14:modId xmlns:p14="http://schemas.microsoft.com/office/powerpoint/2010/main" val="2522672692"/>
              </p:ext>
            </p:extLst>
          </p:nvPr>
        </p:nvGraphicFramePr>
        <p:xfrm>
          <a:off x="755576" y="4653136"/>
          <a:ext cx="6667500" cy="609600"/>
        </p:xfrm>
        <a:graphic>
          <a:graphicData uri="http://schemas.openxmlformats.org/presentationml/2006/ole">
            <mc:AlternateContent xmlns:mc="http://schemas.openxmlformats.org/markup-compatibility/2006">
              <mc:Choice xmlns:v="urn:schemas-microsoft-com:vml" Requires="v">
                <p:oleObj name="Bitmap Image" r:id="rId4" imgW="6667560" imgH="609480" progId="PBrush">
                  <p:embed/>
                </p:oleObj>
              </mc:Choice>
              <mc:Fallback>
                <p:oleObj name="Bitmap Image" r:id="rId4" imgW="6667560" imgH="609480" progId="PBrush">
                  <p:embed/>
                  <p:pic>
                    <p:nvPicPr>
                      <p:cNvPr id="0" name=""/>
                      <p:cNvPicPr/>
                      <p:nvPr/>
                    </p:nvPicPr>
                    <p:blipFill>
                      <a:blip r:embed="rId5"/>
                      <a:stretch>
                        <a:fillRect/>
                      </a:stretch>
                    </p:blipFill>
                    <p:spPr>
                      <a:xfrm>
                        <a:off x="755576" y="4653136"/>
                        <a:ext cx="6667500" cy="609600"/>
                      </a:xfrm>
                      <a:prstGeom prst="rect">
                        <a:avLst/>
                      </a:prstGeom>
                    </p:spPr>
                  </p:pic>
                </p:oleObj>
              </mc:Fallback>
            </mc:AlternateContent>
          </a:graphicData>
        </a:graphic>
      </p:graphicFrame>
    </p:spTree>
    <p:extLst>
      <p:ext uri="{BB962C8B-B14F-4D97-AF65-F5344CB8AC3E}">
        <p14:creationId xmlns:p14="http://schemas.microsoft.com/office/powerpoint/2010/main" val="1727190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8241831" cy="976217"/>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(10:52/36:54)</a:t>
            </a:r>
          </a:p>
          <a:p>
            <a:pPr marL="342900" indent="-342900" algn="l">
              <a:buClr>
                <a:srgbClr val="0070C0"/>
              </a:buClr>
              <a:buSzPct val="80000"/>
              <a:buFont typeface="Wingdings" pitchFamily="2" charset="2"/>
              <a:buChar char="u"/>
            </a:pPr>
            <a:r>
              <a:rPr lang="en-US" sz="1600" dirty="0">
                <a:solidFill>
                  <a:schemeClr val="tx1"/>
                </a:solidFill>
              </a:rPr>
              <a:t>&gt; ./build/ARM/gem5.opt configs/example/se.py --help</a:t>
            </a:r>
          </a:p>
          <a:p>
            <a:pPr marL="342900" indent="-342900" algn="l">
              <a:buClr>
                <a:srgbClr val="0070C0"/>
              </a:buClr>
              <a:buSzPct val="80000"/>
              <a:buFont typeface="Wingdings" pitchFamily="2" charset="2"/>
              <a:buChar char="u"/>
            </a:pPr>
            <a:r>
              <a:rPr lang="en-US" sz="1600" dirty="0">
                <a:solidFill>
                  <a:schemeClr val="tx1"/>
                </a:solidFill>
              </a:rPr>
              <a:t>&gt; ./build/ARM/gem5.opt configs/example/se.py -c tests/test-progs/hello/bin/arm/linux/hello</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18</a:t>
            </a:fld>
            <a:endParaRPr lang="zh-TW" altLang="en-US"/>
          </a:p>
        </p:txBody>
      </p:sp>
      <p:graphicFrame>
        <p:nvGraphicFramePr>
          <p:cNvPr id="7" name="Object 6">
            <a:extLst>
              <a:ext uri="{FF2B5EF4-FFF2-40B4-BE49-F238E27FC236}">
                <a16:creationId xmlns:a16="http://schemas.microsoft.com/office/drawing/2014/main" id="{E0FFFD0C-52D3-0492-B164-B09FF4ECA1C2}"/>
              </a:ext>
            </a:extLst>
          </p:cNvPr>
          <p:cNvGraphicFramePr>
            <a:graphicFrameLocks noChangeAspect="1"/>
          </p:cNvGraphicFramePr>
          <p:nvPr>
            <p:extLst>
              <p:ext uri="{D42A27DB-BD31-4B8C-83A1-F6EECF244321}">
                <p14:modId xmlns:p14="http://schemas.microsoft.com/office/powerpoint/2010/main" val="2928771323"/>
              </p:ext>
            </p:extLst>
          </p:nvPr>
        </p:nvGraphicFramePr>
        <p:xfrm>
          <a:off x="467545" y="2492896"/>
          <a:ext cx="3960440" cy="2131032"/>
        </p:xfrm>
        <a:graphic>
          <a:graphicData uri="http://schemas.openxmlformats.org/presentationml/2006/ole">
            <mc:AlternateContent xmlns:mc="http://schemas.openxmlformats.org/markup-compatibility/2006">
              <mc:Choice xmlns:v="urn:schemas-microsoft-com:vml" Requires="v">
                <p:oleObj name="Bitmap Image" r:id="rId2" imgW="5753160" imgH="3095640" progId="PBrush">
                  <p:embed/>
                </p:oleObj>
              </mc:Choice>
              <mc:Fallback>
                <p:oleObj name="Bitmap Image" r:id="rId2" imgW="5753160" imgH="3095640" progId="PBrush">
                  <p:embed/>
                  <p:pic>
                    <p:nvPicPr>
                      <p:cNvPr id="0" name=""/>
                      <p:cNvPicPr/>
                      <p:nvPr/>
                    </p:nvPicPr>
                    <p:blipFill>
                      <a:blip r:embed="rId3"/>
                      <a:stretch>
                        <a:fillRect/>
                      </a:stretch>
                    </p:blipFill>
                    <p:spPr>
                      <a:xfrm>
                        <a:off x="467545" y="2492896"/>
                        <a:ext cx="3960440" cy="2131032"/>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762570BF-E222-48C9-B885-643BBC340FC6}"/>
              </a:ext>
            </a:extLst>
          </p:cNvPr>
          <p:cNvGraphicFramePr>
            <a:graphicFrameLocks noChangeAspect="1"/>
          </p:cNvGraphicFramePr>
          <p:nvPr>
            <p:extLst>
              <p:ext uri="{D42A27DB-BD31-4B8C-83A1-F6EECF244321}">
                <p14:modId xmlns:p14="http://schemas.microsoft.com/office/powerpoint/2010/main" val="506310087"/>
              </p:ext>
            </p:extLst>
          </p:nvPr>
        </p:nvGraphicFramePr>
        <p:xfrm>
          <a:off x="4594038" y="2420888"/>
          <a:ext cx="4533900" cy="2238375"/>
        </p:xfrm>
        <a:graphic>
          <a:graphicData uri="http://schemas.openxmlformats.org/presentationml/2006/ole">
            <mc:AlternateContent xmlns:mc="http://schemas.openxmlformats.org/markup-compatibility/2006">
              <mc:Choice xmlns:v="urn:schemas-microsoft-com:vml" Requires="v">
                <p:oleObj name="Bitmap Image" r:id="rId4" imgW="4533840" imgH="2238480" progId="PBrush">
                  <p:embed/>
                </p:oleObj>
              </mc:Choice>
              <mc:Fallback>
                <p:oleObj name="Bitmap Image" r:id="rId4" imgW="4533840" imgH="2238480" progId="PBrush">
                  <p:embed/>
                  <p:pic>
                    <p:nvPicPr>
                      <p:cNvPr id="0" name=""/>
                      <p:cNvPicPr/>
                      <p:nvPr/>
                    </p:nvPicPr>
                    <p:blipFill>
                      <a:blip r:embed="rId5"/>
                      <a:stretch>
                        <a:fillRect/>
                      </a:stretch>
                    </p:blipFill>
                    <p:spPr>
                      <a:xfrm>
                        <a:off x="4594038" y="2420888"/>
                        <a:ext cx="4533900" cy="2238375"/>
                      </a:xfrm>
                      <a:prstGeom prst="rect">
                        <a:avLst/>
                      </a:prstGeom>
                      <a:ln>
                        <a:solidFill>
                          <a:srgbClr val="C00000"/>
                        </a:solidFill>
                      </a:ln>
                    </p:spPr>
                  </p:pic>
                </p:oleObj>
              </mc:Fallback>
            </mc:AlternateContent>
          </a:graphicData>
        </a:graphic>
      </p:graphicFrame>
      <p:sp>
        <p:nvSpPr>
          <p:cNvPr id="11" name="Rectangle 10">
            <a:extLst>
              <a:ext uri="{FF2B5EF4-FFF2-40B4-BE49-F238E27FC236}">
                <a16:creationId xmlns:a16="http://schemas.microsoft.com/office/drawing/2014/main" id="{392CE27E-EB23-E974-8396-EA878FAF7FEC}"/>
              </a:ext>
            </a:extLst>
          </p:cNvPr>
          <p:cNvSpPr/>
          <p:nvPr/>
        </p:nvSpPr>
        <p:spPr>
          <a:xfrm>
            <a:off x="4644008" y="4221088"/>
            <a:ext cx="3240360"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01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1E8FF599-ACCE-5EED-7B8A-B5574D5507AE}"/>
              </a:ext>
            </a:extLst>
          </p:cNvPr>
          <p:cNvGraphicFramePr>
            <a:graphicFrameLocks noChangeAspect="1"/>
          </p:cNvGraphicFramePr>
          <p:nvPr>
            <p:extLst>
              <p:ext uri="{D42A27DB-BD31-4B8C-83A1-F6EECF244321}">
                <p14:modId xmlns:p14="http://schemas.microsoft.com/office/powerpoint/2010/main" val="3533086198"/>
              </p:ext>
            </p:extLst>
          </p:nvPr>
        </p:nvGraphicFramePr>
        <p:xfrm>
          <a:off x="1187624" y="2636912"/>
          <a:ext cx="6629400" cy="3495675"/>
        </p:xfrm>
        <a:graphic>
          <a:graphicData uri="http://schemas.openxmlformats.org/presentationml/2006/ole">
            <mc:AlternateContent xmlns:mc="http://schemas.openxmlformats.org/markup-compatibility/2006">
              <mc:Choice xmlns:v="urn:schemas-microsoft-com:vml" Requires="v">
                <p:oleObj name="Bitmap Image" r:id="rId2" imgW="6629400" imgH="3495600" progId="PBrush">
                  <p:embed/>
                </p:oleObj>
              </mc:Choice>
              <mc:Fallback>
                <p:oleObj name="Bitmap Image" r:id="rId2" imgW="6629400" imgH="3495600" progId="PBrush">
                  <p:embed/>
                  <p:pic>
                    <p:nvPicPr>
                      <p:cNvPr id="0" name=""/>
                      <p:cNvPicPr/>
                      <p:nvPr/>
                    </p:nvPicPr>
                    <p:blipFill>
                      <a:blip r:embed="rId3"/>
                      <a:stretch>
                        <a:fillRect/>
                      </a:stretch>
                    </p:blipFill>
                    <p:spPr>
                      <a:xfrm>
                        <a:off x="1187624" y="2636912"/>
                        <a:ext cx="6629400" cy="3495675"/>
                      </a:xfrm>
                      <a:prstGeom prst="rect">
                        <a:avLst/>
                      </a:prstGeom>
                      <a:ln>
                        <a:solidFill>
                          <a:srgbClr val="C00000"/>
                        </a:solidFill>
                      </a:ln>
                    </p:spPr>
                  </p:pic>
                </p:oleObj>
              </mc:Fallback>
            </mc:AlternateContent>
          </a:graphicData>
        </a:graphic>
      </p:graphicFrame>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8241831" cy="1192241"/>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(11:30/36:54)</a:t>
            </a:r>
          </a:p>
          <a:p>
            <a:pPr marL="342900" indent="-342900" algn="l">
              <a:buClr>
                <a:srgbClr val="0070C0"/>
              </a:buClr>
              <a:buSzPct val="80000"/>
              <a:buFont typeface="Wingdings" pitchFamily="2" charset="2"/>
              <a:buChar char="u"/>
            </a:pPr>
            <a:r>
              <a:rPr lang="en-US" sz="1600" dirty="0">
                <a:solidFill>
                  <a:schemeClr val="tx1"/>
                </a:solidFill>
              </a:rPr>
              <a:t>&gt; ./build/ARM/gem5.opt configs/example/se.py -c tests/test-progs/hello/bin/arm/linux/hello</a:t>
            </a:r>
          </a:p>
          <a:p>
            <a:pPr marL="342900" indent="-342900" algn="l">
              <a:buClr>
                <a:srgbClr val="0070C0"/>
              </a:buClr>
              <a:buSzPct val="80000"/>
              <a:buFont typeface="Wingdings" pitchFamily="2" charset="2"/>
              <a:buChar char="u"/>
            </a:pPr>
            <a:r>
              <a:rPr lang="en-US" sz="1600" dirty="0">
                <a:solidFill>
                  <a:schemeClr val="tx1"/>
                </a:solidFill>
              </a:rPr>
              <a:t>You can see “Hello world!” message.</a:t>
            </a:r>
          </a:p>
          <a:p>
            <a:pPr marL="342900" indent="-342900" algn="l">
              <a:buClr>
                <a:srgbClr val="0070C0"/>
              </a:buClr>
              <a:buSzPct val="80000"/>
              <a:buFont typeface="Wingdings" pitchFamily="2" charset="2"/>
              <a:buChar char="u"/>
            </a:pPr>
            <a:r>
              <a:rPr lang="en-US" sz="1600" dirty="0">
                <a:solidFill>
                  <a:schemeClr val="tx1"/>
                </a:solidFill>
              </a:rPr>
              <a:t>After this message, the simulator has nothing to do and just “Exiting @...”</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19</a:t>
            </a:fld>
            <a:endParaRPr lang="zh-TW" altLang="en-US"/>
          </a:p>
        </p:txBody>
      </p:sp>
      <p:sp>
        <p:nvSpPr>
          <p:cNvPr id="11" name="Rectangle 10">
            <a:extLst>
              <a:ext uri="{FF2B5EF4-FFF2-40B4-BE49-F238E27FC236}">
                <a16:creationId xmlns:a16="http://schemas.microsoft.com/office/drawing/2014/main" id="{392CE27E-EB23-E974-8396-EA878FAF7FEC}"/>
              </a:ext>
            </a:extLst>
          </p:cNvPr>
          <p:cNvSpPr/>
          <p:nvPr/>
        </p:nvSpPr>
        <p:spPr>
          <a:xfrm>
            <a:off x="1187624" y="5589240"/>
            <a:ext cx="936104"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FDEACBC-3D37-2B3D-DE37-978237CA08E1}"/>
              </a:ext>
            </a:extLst>
          </p:cNvPr>
          <p:cNvSpPr/>
          <p:nvPr/>
        </p:nvSpPr>
        <p:spPr>
          <a:xfrm>
            <a:off x="1187624" y="2636912"/>
            <a:ext cx="6552728" cy="36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257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 HPC Multi-Core Design by Gem5 (Part 2)</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58417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HPC Multi-Core Design by Gem5 (Part 2) (01:00/36:54)</a:t>
            </a:r>
          </a:p>
          <a:p>
            <a:pPr marL="342900" indent="-342900" algn="l">
              <a:buClr>
                <a:srgbClr val="0070C0"/>
              </a:buClr>
              <a:buSzPct val="80000"/>
              <a:buFont typeface="Wingdings" pitchFamily="2" charset="2"/>
              <a:buChar char="u"/>
            </a:pPr>
            <a:r>
              <a:rPr lang="en-US" sz="1800" dirty="0">
                <a:solidFill>
                  <a:schemeClr val="tx1"/>
                </a:solidFill>
              </a:rPr>
              <a:t>Computer Architecture use industry standard simulator to realize their design and assess the performance.</a:t>
            </a:r>
          </a:p>
          <a:p>
            <a:pPr marL="342900" indent="-342900" algn="l">
              <a:buClr>
                <a:srgbClr val="0070C0"/>
              </a:buClr>
              <a:buSzPct val="80000"/>
              <a:buFont typeface="Wingdings" pitchFamily="2" charset="2"/>
              <a:buChar char="u"/>
            </a:pPr>
            <a:r>
              <a:rPr lang="en-US" sz="1800" dirty="0">
                <a:solidFill>
                  <a:schemeClr val="tx1"/>
                </a:solidFill>
              </a:rPr>
              <a:t>We discuss the gem5 simulator is used for multi-core computer architecture storage and interconnects. </a:t>
            </a:r>
          </a:p>
          <a:p>
            <a:pPr marL="342900" indent="-342900" algn="l">
              <a:buClr>
                <a:srgbClr val="0070C0"/>
              </a:buClr>
              <a:buSzPct val="80000"/>
              <a:buFont typeface="Wingdings" pitchFamily="2" charset="2"/>
              <a:buChar char="u"/>
            </a:pPr>
            <a:endParaRPr lang="en-US" sz="1800" b="1" dirty="0">
              <a:solidFill>
                <a:schemeClr val="tx1"/>
              </a:solidFill>
            </a:endParaRP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a:t>
            </a:fld>
            <a:endParaRPr lang="zh-TW" altLang="en-US"/>
          </a:p>
        </p:txBody>
      </p:sp>
      <p:graphicFrame>
        <p:nvGraphicFramePr>
          <p:cNvPr id="9" name="Object 8">
            <a:extLst>
              <a:ext uri="{FF2B5EF4-FFF2-40B4-BE49-F238E27FC236}">
                <a16:creationId xmlns:a16="http://schemas.microsoft.com/office/drawing/2014/main" id="{3B6BB8B3-5A6E-ABEB-7A73-C11864B5B236}"/>
              </a:ext>
            </a:extLst>
          </p:cNvPr>
          <p:cNvGraphicFramePr>
            <a:graphicFrameLocks noChangeAspect="1"/>
          </p:cNvGraphicFramePr>
          <p:nvPr>
            <p:extLst>
              <p:ext uri="{D42A27DB-BD31-4B8C-83A1-F6EECF244321}">
                <p14:modId xmlns:p14="http://schemas.microsoft.com/office/powerpoint/2010/main" val="4126250255"/>
              </p:ext>
            </p:extLst>
          </p:nvPr>
        </p:nvGraphicFramePr>
        <p:xfrm>
          <a:off x="2411760" y="3212976"/>
          <a:ext cx="3762375" cy="1771650"/>
        </p:xfrm>
        <a:graphic>
          <a:graphicData uri="http://schemas.openxmlformats.org/presentationml/2006/ole">
            <mc:AlternateContent xmlns:mc="http://schemas.openxmlformats.org/markup-compatibility/2006">
              <mc:Choice xmlns:v="urn:schemas-microsoft-com:vml" Requires="v">
                <p:oleObj name="Bitmap Image" r:id="rId2" imgW="3762360" imgH="1771560" progId="PBrush">
                  <p:embed/>
                </p:oleObj>
              </mc:Choice>
              <mc:Fallback>
                <p:oleObj name="Bitmap Image" r:id="rId2" imgW="3762360" imgH="1771560" progId="PBrush">
                  <p:embed/>
                  <p:pic>
                    <p:nvPicPr>
                      <p:cNvPr id="0" name=""/>
                      <p:cNvPicPr/>
                      <p:nvPr/>
                    </p:nvPicPr>
                    <p:blipFill>
                      <a:blip r:embed="rId3"/>
                      <a:stretch>
                        <a:fillRect/>
                      </a:stretch>
                    </p:blipFill>
                    <p:spPr>
                      <a:xfrm>
                        <a:off x="2411760" y="3212976"/>
                        <a:ext cx="3762375" cy="1771650"/>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327016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1.3 Build and Run</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8241831" cy="1192241"/>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Build and Run (12:30/36:54)</a:t>
            </a:r>
          </a:p>
          <a:p>
            <a:pPr marL="342900" indent="-342900" algn="l">
              <a:buClr>
                <a:srgbClr val="0070C0"/>
              </a:buClr>
              <a:buSzPct val="80000"/>
              <a:buFont typeface="Wingdings" pitchFamily="2" charset="2"/>
              <a:buChar char="u"/>
            </a:pPr>
            <a:r>
              <a:rPr lang="en-US" sz="1600" dirty="0">
                <a:solidFill>
                  <a:schemeClr val="tx1"/>
                </a:solidFill>
              </a:rPr>
              <a:t>We can also try the full system mode (fs.py)</a:t>
            </a:r>
          </a:p>
          <a:p>
            <a:pPr marL="342900" indent="-342900" algn="l">
              <a:buClr>
                <a:srgbClr val="0070C0"/>
              </a:buClr>
              <a:buSzPct val="80000"/>
              <a:buFont typeface="Wingdings" pitchFamily="2" charset="2"/>
              <a:buChar char="u"/>
            </a:pPr>
            <a:r>
              <a:rPr lang="en-US" sz="1600" dirty="0">
                <a:solidFill>
                  <a:schemeClr val="tx1"/>
                </a:solidFill>
              </a:rPr>
              <a:t>&gt; ./build/ARM/gem5.opt configs/example/fs.py </a:t>
            </a:r>
          </a:p>
          <a:p>
            <a:pPr marL="342900" indent="-342900" algn="l">
              <a:buClr>
                <a:srgbClr val="0070C0"/>
              </a:buClr>
              <a:buSzPct val="80000"/>
              <a:buFont typeface="Wingdings" pitchFamily="2" charset="2"/>
              <a:buChar char="u"/>
            </a:pPr>
            <a:r>
              <a:rPr lang="en-US" sz="1600" dirty="0">
                <a:solidFill>
                  <a:schemeClr val="tx1"/>
                </a:solidFill>
              </a:rPr>
              <a:t>We do not discuss the full system mode in this discussion.</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20</a:t>
            </a:fld>
            <a:endParaRPr lang="zh-TW" altLang="en-US"/>
          </a:p>
        </p:txBody>
      </p:sp>
      <p:graphicFrame>
        <p:nvGraphicFramePr>
          <p:cNvPr id="7" name="Object 6">
            <a:extLst>
              <a:ext uri="{FF2B5EF4-FFF2-40B4-BE49-F238E27FC236}">
                <a16:creationId xmlns:a16="http://schemas.microsoft.com/office/drawing/2014/main" id="{B05C4C58-F965-4107-4859-AF9E58DF0913}"/>
              </a:ext>
            </a:extLst>
          </p:cNvPr>
          <p:cNvGraphicFramePr>
            <a:graphicFrameLocks noChangeAspect="1"/>
          </p:cNvGraphicFramePr>
          <p:nvPr>
            <p:extLst>
              <p:ext uri="{D42A27DB-BD31-4B8C-83A1-F6EECF244321}">
                <p14:modId xmlns:p14="http://schemas.microsoft.com/office/powerpoint/2010/main" val="3751695453"/>
              </p:ext>
            </p:extLst>
          </p:nvPr>
        </p:nvGraphicFramePr>
        <p:xfrm>
          <a:off x="2267744" y="2996952"/>
          <a:ext cx="4476750" cy="2543175"/>
        </p:xfrm>
        <a:graphic>
          <a:graphicData uri="http://schemas.openxmlformats.org/presentationml/2006/ole">
            <mc:AlternateContent xmlns:mc="http://schemas.openxmlformats.org/markup-compatibility/2006">
              <mc:Choice xmlns:v="urn:schemas-microsoft-com:vml" Requires="v">
                <p:oleObj name="Bitmap Image" r:id="rId2" imgW="4476600" imgH="2543040" progId="PBrush">
                  <p:embed/>
                </p:oleObj>
              </mc:Choice>
              <mc:Fallback>
                <p:oleObj name="Bitmap Image" r:id="rId2" imgW="4476600" imgH="2543040" progId="PBrush">
                  <p:embed/>
                  <p:pic>
                    <p:nvPicPr>
                      <p:cNvPr id="0" name=""/>
                      <p:cNvPicPr/>
                      <p:nvPr/>
                    </p:nvPicPr>
                    <p:blipFill>
                      <a:blip r:embed="rId3"/>
                      <a:stretch>
                        <a:fillRect/>
                      </a:stretch>
                    </p:blipFill>
                    <p:spPr>
                      <a:xfrm>
                        <a:off x="2267744" y="2996952"/>
                        <a:ext cx="4476750" cy="2543175"/>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28F2FD11-89EA-08E4-2A88-C6BE12339C4A}"/>
              </a:ext>
            </a:extLst>
          </p:cNvPr>
          <p:cNvSpPr/>
          <p:nvPr/>
        </p:nvSpPr>
        <p:spPr>
          <a:xfrm>
            <a:off x="2339752" y="5229200"/>
            <a:ext cx="2952328" cy="28803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717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1.4 Simulation Flow</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21</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29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1.4 Simulation Flow</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8344717" cy="1840313"/>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Simulation Flow (12:48/36:54)</a:t>
            </a:r>
          </a:p>
          <a:p>
            <a:pPr marL="342900" indent="-342900" algn="l">
              <a:buClr>
                <a:srgbClr val="0070C0"/>
              </a:buClr>
              <a:buSzPct val="80000"/>
              <a:buFont typeface="Wingdings" pitchFamily="2" charset="2"/>
              <a:buChar char="u"/>
            </a:pPr>
            <a:r>
              <a:rPr lang="en-US" sz="1600" dirty="0">
                <a:solidFill>
                  <a:schemeClr val="tx1"/>
                </a:solidFill>
              </a:rPr>
              <a:t>We have python script se.py. </a:t>
            </a:r>
          </a:p>
          <a:p>
            <a:pPr marL="342900" indent="-342900" algn="l">
              <a:buClr>
                <a:srgbClr val="0070C0"/>
              </a:buClr>
              <a:buSzPct val="80000"/>
              <a:buFont typeface="Wingdings" pitchFamily="2" charset="2"/>
              <a:buChar char="u"/>
            </a:pPr>
            <a:r>
              <a:rPr lang="en-US" sz="1600" dirty="0">
                <a:solidFill>
                  <a:schemeClr val="tx1"/>
                </a:solidFill>
              </a:rPr>
              <a:t>We create the simulation objects and parameters.</a:t>
            </a:r>
          </a:p>
          <a:p>
            <a:pPr marL="342900" indent="-342900" algn="l">
              <a:buClr>
                <a:srgbClr val="0070C0"/>
              </a:buClr>
              <a:buSzPct val="80000"/>
              <a:buFont typeface="Wingdings" pitchFamily="2" charset="2"/>
              <a:buChar char="u"/>
            </a:pPr>
            <a:r>
              <a:rPr lang="en-US" sz="1600" dirty="0">
                <a:solidFill>
                  <a:schemeClr val="tx1"/>
                </a:solidFill>
              </a:rPr>
              <a:t>We have simulation object described in Python.</a:t>
            </a:r>
          </a:p>
          <a:p>
            <a:pPr marL="342900" indent="-342900" algn="l">
              <a:buClr>
                <a:srgbClr val="0070C0"/>
              </a:buClr>
              <a:buSzPct val="80000"/>
              <a:buFont typeface="Wingdings" pitchFamily="2" charset="2"/>
              <a:buChar char="u"/>
            </a:pPr>
            <a:r>
              <a:rPr lang="en-US" sz="1600" dirty="0">
                <a:solidFill>
                  <a:schemeClr val="tx1"/>
                </a:solidFill>
              </a:rPr>
              <a:t>Python interpreter compiled into gem5.</a:t>
            </a:r>
          </a:p>
          <a:p>
            <a:pPr marL="342900" indent="-342900" algn="l">
              <a:buClr>
                <a:srgbClr val="0070C0"/>
              </a:buClr>
              <a:buSzPct val="80000"/>
              <a:buFont typeface="Wingdings" pitchFamily="2" charset="2"/>
              <a:buChar char="u"/>
            </a:pPr>
            <a:r>
              <a:rPr lang="en-US" sz="1600" dirty="0">
                <a:solidFill>
                  <a:schemeClr val="tx1"/>
                </a:solidFill>
              </a:rPr>
              <a:t>Gem5 combines C++ object and perform simulation.</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22</a:t>
            </a:fld>
            <a:endParaRPr lang="zh-TW" altLang="en-US"/>
          </a:p>
        </p:txBody>
      </p:sp>
      <p:graphicFrame>
        <p:nvGraphicFramePr>
          <p:cNvPr id="8" name="Object 7">
            <a:extLst>
              <a:ext uri="{FF2B5EF4-FFF2-40B4-BE49-F238E27FC236}">
                <a16:creationId xmlns:a16="http://schemas.microsoft.com/office/drawing/2014/main" id="{11BAFB05-63A3-5C3C-DFB1-18569280B015}"/>
              </a:ext>
            </a:extLst>
          </p:cNvPr>
          <p:cNvGraphicFramePr>
            <a:graphicFrameLocks noChangeAspect="1"/>
          </p:cNvGraphicFramePr>
          <p:nvPr>
            <p:extLst>
              <p:ext uri="{D42A27DB-BD31-4B8C-83A1-F6EECF244321}">
                <p14:modId xmlns:p14="http://schemas.microsoft.com/office/powerpoint/2010/main" val="1322310162"/>
              </p:ext>
            </p:extLst>
          </p:nvPr>
        </p:nvGraphicFramePr>
        <p:xfrm>
          <a:off x="2699792" y="3140968"/>
          <a:ext cx="3733800" cy="3333750"/>
        </p:xfrm>
        <a:graphic>
          <a:graphicData uri="http://schemas.openxmlformats.org/presentationml/2006/ole">
            <mc:AlternateContent xmlns:mc="http://schemas.openxmlformats.org/markup-compatibility/2006">
              <mc:Choice xmlns:v="urn:schemas-microsoft-com:vml" Requires="v">
                <p:oleObj name="Bitmap Image" r:id="rId2" imgW="3733920" imgH="3333600" progId="PBrush">
                  <p:embed/>
                </p:oleObj>
              </mc:Choice>
              <mc:Fallback>
                <p:oleObj name="Bitmap Image" r:id="rId2" imgW="3733920" imgH="3333600" progId="PBrush">
                  <p:embed/>
                  <p:pic>
                    <p:nvPicPr>
                      <p:cNvPr id="0" name=""/>
                      <p:cNvPicPr/>
                      <p:nvPr/>
                    </p:nvPicPr>
                    <p:blipFill>
                      <a:blip r:embed="rId3"/>
                      <a:stretch>
                        <a:fillRect/>
                      </a:stretch>
                    </p:blipFill>
                    <p:spPr>
                      <a:xfrm>
                        <a:off x="2699792" y="3140968"/>
                        <a:ext cx="3733800" cy="3333750"/>
                      </a:xfrm>
                      <a:prstGeom prst="rect">
                        <a:avLst/>
                      </a:prstGeom>
                      <a:solidFill>
                        <a:schemeClr val="bg1"/>
                      </a:solidFill>
                      <a:ln>
                        <a:solidFill>
                          <a:srgbClr val="C00000"/>
                        </a:solidFill>
                      </a:ln>
                    </p:spPr>
                  </p:pic>
                </p:oleObj>
              </mc:Fallback>
            </mc:AlternateContent>
          </a:graphicData>
        </a:graphic>
      </p:graphicFrame>
    </p:spTree>
    <p:extLst>
      <p:ext uri="{BB962C8B-B14F-4D97-AF65-F5344CB8AC3E}">
        <p14:creationId xmlns:p14="http://schemas.microsoft.com/office/powerpoint/2010/main" val="421841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1.4 Simulation Flow</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3304157" cy="90420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Simulation Flow (13:21/36:54)</a:t>
            </a:r>
          </a:p>
          <a:p>
            <a:pPr marL="342900" indent="-342900" algn="l">
              <a:buClr>
                <a:srgbClr val="0070C0"/>
              </a:buClr>
              <a:buSzPct val="80000"/>
              <a:buFont typeface="Wingdings" pitchFamily="2" charset="2"/>
              <a:buChar char="u"/>
            </a:pPr>
            <a:r>
              <a:rPr lang="en-US" sz="1600" dirty="0">
                <a:solidFill>
                  <a:schemeClr val="tx1"/>
                </a:solidFill>
              </a:rPr>
              <a:t>Function call sequences.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23</a:t>
            </a:fld>
            <a:endParaRPr lang="zh-TW" altLang="en-US"/>
          </a:p>
        </p:txBody>
      </p:sp>
      <p:graphicFrame>
        <p:nvGraphicFramePr>
          <p:cNvPr id="10" name="Object 9">
            <a:extLst>
              <a:ext uri="{FF2B5EF4-FFF2-40B4-BE49-F238E27FC236}">
                <a16:creationId xmlns:a16="http://schemas.microsoft.com/office/drawing/2014/main" id="{F6E184D6-BD21-15B7-1679-F749BD32E395}"/>
              </a:ext>
            </a:extLst>
          </p:cNvPr>
          <p:cNvGraphicFramePr>
            <a:graphicFrameLocks noChangeAspect="1"/>
          </p:cNvGraphicFramePr>
          <p:nvPr>
            <p:extLst>
              <p:ext uri="{D42A27DB-BD31-4B8C-83A1-F6EECF244321}">
                <p14:modId xmlns:p14="http://schemas.microsoft.com/office/powerpoint/2010/main" val="314215593"/>
              </p:ext>
            </p:extLst>
          </p:nvPr>
        </p:nvGraphicFramePr>
        <p:xfrm>
          <a:off x="3884999" y="1268760"/>
          <a:ext cx="4905683" cy="5072112"/>
        </p:xfrm>
        <a:graphic>
          <a:graphicData uri="http://schemas.openxmlformats.org/presentationml/2006/ole">
            <mc:AlternateContent xmlns:mc="http://schemas.openxmlformats.org/markup-compatibility/2006">
              <mc:Choice xmlns:v="urn:schemas-microsoft-com:vml" Requires="v">
                <p:oleObj name="Bitmap Image" r:id="rId2" imgW="7020000" imgH="7257960" progId="PBrush">
                  <p:embed/>
                </p:oleObj>
              </mc:Choice>
              <mc:Fallback>
                <p:oleObj name="Bitmap Image" r:id="rId2" imgW="7020000" imgH="7257960" progId="PBrush">
                  <p:embed/>
                  <p:pic>
                    <p:nvPicPr>
                      <p:cNvPr id="10" name="Object 9">
                        <a:extLst>
                          <a:ext uri="{FF2B5EF4-FFF2-40B4-BE49-F238E27FC236}">
                            <a16:creationId xmlns:a16="http://schemas.microsoft.com/office/drawing/2014/main" id="{F6E184D6-BD21-15B7-1679-F749BD32E395}"/>
                          </a:ext>
                        </a:extLst>
                      </p:cNvPr>
                      <p:cNvPicPr/>
                      <p:nvPr/>
                    </p:nvPicPr>
                    <p:blipFill>
                      <a:blip r:embed="rId3"/>
                      <a:stretch>
                        <a:fillRect/>
                      </a:stretch>
                    </p:blipFill>
                    <p:spPr>
                      <a:xfrm>
                        <a:off x="3884999" y="1268760"/>
                        <a:ext cx="4905683" cy="5072112"/>
                      </a:xfrm>
                      <a:prstGeom prst="rect">
                        <a:avLst/>
                      </a:prstGeom>
                      <a:solidFill>
                        <a:schemeClr val="bg1"/>
                      </a:solidFill>
                      <a:ln>
                        <a:solidFill>
                          <a:srgbClr val="C00000"/>
                        </a:solidFill>
                      </a:ln>
                    </p:spPr>
                  </p:pic>
                </p:oleObj>
              </mc:Fallback>
            </mc:AlternateContent>
          </a:graphicData>
        </a:graphic>
      </p:graphicFrame>
      <p:sp>
        <p:nvSpPr>
          <p:cNvPr id="7" name="TextBox 6">
            <a:extLst>
              <a:ext uri="{FF2B5EF4-FFF2-40B4-BE49-F238E27FC236}">
                <a16:creationId xmlns:a16="http://schemas.microsoft.com/office/drawing/2014/main" id="{CF26E5D2-8E8A-9085-0631-501097258412}"/>
              </a:ext>
            </a:extLst>
          </p:cNvPr>
          <p:cNvSpPr txBox="1"/>
          <p:nvPr/>
        </p:nvSpPr>
        <p:spPr>
          <a:xfrm>
            <a:off x="6804248" y="2420888"/>
            <a:ext cx="1008112" cy="369332"/>
          </a:xfrm>
          <a:prstGeom prst="rect">
            <a:avLst/>
          </a:prstGeom>
          <a:solidFill>
            <a:srgbClr val="FFFF00"/>
          </a:solidFill>
          <a:ln>
            <a:solidFill>
              <a:srgbClr val="C00000"/>
            </a:solidFill>
          </a:ln>
        </p:spPr>
        <p:txBody>
          <a:bodyPr wrap="square" rtlCol="0">
            <a:spAutoFit/>
          </a:bodyPr>
          <a:lstStyle/>
          <a:p>
            <a:r>
              <a:rPr lang="en-US" dirty="0"/>
              <a:t>main.cc</a:t>
            </a:r>
          </a:p>
        </p:txBody>
      </p:sp>
      <p:sp>
        <p:nvSpPr>
          <p:cNvPr id="11" name="TextBox 10">
            <a:extLst>
              <a:ext uri="{FF2B5EF4-FFF2-40B4-BE49-F238E27FC236}">
                <a16:creationId xmlns:a16="http://schemas.microsoft.com/office/drawing/2014/main" id="{68C57781-A577-3494-EB70-AF6FE7BDBC9F}"/>
              </a:ext>
            </a:extLst>
          </p:cNvPr>
          <p:cNvSpPr txBox="1"/>
          <p:nvPr/>
        </p:nvSpPr>
        <p:spPr>
          <a:xfrm>
            <a:off x="6732240" y="2996952"/>
            <a:ext cx="933834" cy="369332"/>
          </a:xfrm>
          <a:prstGeom prst="rect">
            <a:avLst/>
          </a:prstGeom>
          <a:solidFill>
            <a:srgbClr val="FFFF00"/>
          </a:solidFill>
          <a:ln>
            <a:solidFill>
              <a:srgbClr val="C00000"/>
            </a:solidFill>
          </a:ln>
        </p:spPr>
        <p:txBody>
          <a:bodyPr wrap="square" rtlCol="0">
            <a:spAutoFit/>
          </a:bodyPr>
          <a:lstStyle/>
          <a:p>
            <a:r>
              <a:rPr lang="en-US" dirty="0"/>
              <a:t>init.cc</a:t>
            </a:r>
          </a:p>
        </p:txBody>
      </p:sp>
      <p:sp>
        <p:nvSpPr>
          <p:cNvPr id="13" name="TextBox 12">
            <a:extLst>
              <a:ext uri="{FF2B5EF4-FFF2-40B4-BE49-F238E27FC236}">
                <a16:creationId xmlns:a16="http://schemas.microsoft.com/office/drawing/2014/main" id="{04ACD53D-2C26-68B6-0340-7481232BC785}"/>
              </a:ext>
            </a:extLst>
          </p:cNvPr>
          <p:cNvSpPr txBox="1"/>
          <p:nvPr/>
        </p:nvSpPr>
        <p:spPr>
          <a:xfrm>
            <a:off x="1835696" y="3717032"/>
            <a:ext cx="2160240" cy="369332"/>
          </a:xfrm>
          <a:prstGeom prst="rect">
            <a:avLst/>
          </a:prstGeom>
          <a:solidFill>
            <a:srgbClr val="FFFF00"/>
          </a:solidFill>
          <a:ln>
            <a:solidFill>
              <a:srgbClr val="C00000"/>
            </a:solidFill>
          </a:ln>
        </p:spPr>
        <p:txBody>
          <a:bodyPr wrap="square" rtlCol="0">
            <a:spAutoFit/>
          </a:bodyPr>
          <a:lstStyle/>
          <a:p>
            <a:r>
              <a:rPr lang="en-US" dirty="0"/>
              <a:t>main.py se.py -c  …</a:t>
            </a:r>
          </a:p>
        </p:txBody>
      </p:sp>
      <p:sp>
        <p:nvSpPr>
          <p:cNvPr id="15" name="TextBox 14">
            <a:extLst>
              <a:ext uri="{FF2B5EF4-FFF2-40B4-BE49-F238E27FC236}">
                <a16:creationId xmlns:a16="http://schemas.microsoft.com/office/drawing/2014/main" id="{8E1DCA7D-6E0F-71D7-ACA7-448606736CFE}"/>
              </a:ext>
            </a:extLst>
          </p:cNvPr>
          <p:cNvSpPr txBox="1"/>
          <p:nvPr/>
        </p:nvSpPr>
        <p:spPr>
          <a:xfrm>
            <a:off x="1187624" y="6021288"/>
            <a:ext cx="3816424" cy="369332"/>
          </a:xfrm>
          <a:prstGeom prst="rect">
            <a:avLst/>
          </a:prstGeom>
          <a:solidFill>
            <a:srgbClr val="FFFF00"/>
          </a:solidFill>
          <a:ln>
            <a:solidFill>
              <a:srgbClr val="C00000"/>
            </a:solidFill>
          </a:ln>
        </p:spPr>
        <p:txBody>
          <a:bodyPr wrap="square" rtlCol="0">
            <a:spAutoFit/>
          </a:bodyPr>
          <a:lstStyle/>
          <a:p>
            <a:r>
              <a:rPr lang="en-US" dirty="0"/>
              <a:t>C++ constructors and start simulation</a:t>
            </a:r>
          </a:p>
        </p:txBody>
      </p:sp>
    </p:spTree>
    <p:extLst>
      <p:ext uri="{BB962C8B-B14F-4D97-AF65-F5344CB8AC3E}">
        <p14:creationId xmlns:p14="http://schemas.microsoft.com/office/powerpoint/2010/main" val="621561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1E82FD53-B4FB-713F-04ED-153E288995D8}"/>
              </a:ext>
            </a:extLst>
          </p:cNvPr>
          <p:cNvGraphicFramePr>
            <a:graphicFrameLocks noChangeAspect="1"/>
          </p:cNvGraphicFramePr>
          <p:nvPr>
            <p:extLst>
              <p:ext uri="{D42A27DB-BD31-4B8C-83A1-F6EECF244321}">
                <p14:modId xmlns:p14="http://schemas.microsoft.com/office/powerpoint/2010/main" val="1442028492"/>
              </p:ext>
            </p:extLst>
          </p:nvPr>
        </p:nvGraphicFramePr>
        <p:xfrm>
          <a:off x="3738065" y="1268760"/>
          <a:ext cx="5372646" cy="5072947"/>
        </p:xfrm>
        <a:graphic>
          <a:graphicData uri="http://schemas.openxmlformats.org/presentationml/2006/ole">
            <mc:AlternateContent xmlns:mc="http://schemas.openxmlformats.org/markup-compatibility/2006">
              <mc:Choice xmlns:v="urn:schemas-microsoft-com:vml" Requires="v">
                <p:oleObj name="Bitmap Image" r:id="rId2" imgW="7000920" imgH="6610320" progId="PBrush">
                  <p:embed/>
                </p:oleObj>
              </mc:Choice>
              <mc:Fallback>
                <p:oleObj name="Bitmap Image" r:id="rId2" imgW="7000920" imgH="6610320" progId="PBrush">
                  <p:embed/>
                  <p:pic>
                    <p:nvPicPr>
                      <p:cNvPr id="0" name=""/>
                      <p:cNvPicPr/>
                      <p:nvPr/>
                    </p:nvPicPr>
                    <p:blipFill>
                      <a:blip r:embed="rId3"/>
                      <a:stretch>
                        <a:fillRect/>
                      </a:stretch>
                    </p:blipFill>
                    <p:spPr>
                      <a:xfrm>
                        <a:off x="3738065" y="1268760"/>
                        <a:ext cx="5372646" cy="5072947"/>
                      </a:xfrm>
                      <a:prstGeom prst="rect">
                        <a:avLst/>
                      </a:prstGeom>
                      <a:ln>
                        <a:solidFill>
                          <a:srgbClr val="C00000"/>
                        </a:solidFill>
                      </a:ln>
                    </p:spPr>
                  </p:pic>
                </p:oleObj>
              </mc:Fallback>
            </mc:AlternateContent>
          </a:graphicData>
        </a:graphic>
      </p:graphicFrame>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1.4 Simulation Flow</a:t>
            </a:r>
            <a:endParaRPr lang="zh-TW" altLang="en-US" sz="4000" b="1" dirty="0">
              <a:solidFill>
                <a:srgbClr val="FFFF00"/>
              </a:solidFill>
            </a:endParaRPr>
          </a:p>
        </p:txBody>
      </p:sp>
      <p:sp>
        <p:nvSpPr>
          <p:cNvPr id="3" name="副標題 2"/>
          <p:cNvSpPr>
            <a:spLocks noGrp="1"/>
          </p:cNvSpPr>
          <p:nvPr>
            <p:ph type="subTitle" idx="1"/>
          </p:nvPr>
        </p:nvSpPr>
        <p:spPr>
          <a:xfrm>
            <a:off x="403747" y="1300655"/>
            <a:ext cx="3304157" cy="126424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Simulation Flow (14:12/36:54)</a:t>
            </a:r>
          </a:p>
          <a:p>
            <a:pPr marL="342900" indent="-342900" algn="l">
              <a:buClr>
                <a:srgbClr val="0070C0"/>
              </a:buClr>
              <a:buSzPct val="80000"/>
              <a:buFont typeface="Wingdings" pitchFamily="2" charset="2"/>
              <a:buChar char="u"/>
            </a:pPr>
            <a:r>
              <a:rPr lang="en-US" sz="1600" dirty="0">
                <a:solidFill>
                  <a:schemeClr val="tx1"/>
                </a:solidFill>
              </a:rPr>
              <a:t>ARM, RISCV, ALPHA, and etc. are all SimObject.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24</a:t>
            </a:fld>
            <a:endParaRPr lang="zh-TW" altLang="en-US"/>
          </a:p>
        </p:txBody>
      </p:sp>
      <p:sp>
        <p:nvSpPr>
          <p:cNvPr id="7" name="TextBox 6">
            <a:extLst>
              <a:ext uri="{FF2B5EF4-FFF2-40B4-BE49-F238E27FC236}">
                <a16:creationId xmlns:a16="http://schemas.microsoft.com/office/drawing/2014/main" id="{CF26E5D2-8E8A-9085-0631-501097258412}"/>
              </a:ext>
            </a:extLst>
          </p:cNvPr>
          <p:cNvSpPr txBox="1"/>
          <p:nvPr/>
        </p:nvSpPr>
        <p:spPr>
          <a:xfrm>
            <a:off x="3995936" y="2204864"/>
            <a:ext cx="1296144" cy="369332"/>
          </a:xfrm>
          <a:prstGeom prst="rect">
            <a:avLst/>
          </a:prstGeom>
          <a:solidFill>
            <a:srgbClr val="FFFF00"/>
          </a:solidFill>
          <a:ln>
            <a:solidFill>
              <a:srgbClr val="C00000"/>
            </a:solidFill>
          </a:ln>
        </p:spPr>
        <p:txBody>
          <a:bodyPr wrap="square" rtlCol="0">
            <a:spAutoFit/>
          </a:bodyPr>
          <a:lstStyle/>
          <a:p>
            <a:r>
              <a:rPr lang="en-US" dirty="0"/>
              <a:t>SimObject</a:t>
            </a:r>
          </a:p>
        </p:txBody>
      </p:sp>
    </p:spTree>
    <p:extLst>
      <p:ext uri="{BB962C8B-B14F-4D97-AF65-F5344CB8AC3E}">
        <p14:creationId xmlns:p14="http://schemas.microsoft.com/office/powerpoint/2010/main" val="56244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1.5 Configuration and Output</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25</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1.5 Configuration and Output</a:t>
            </a:r>
            <a:endParaRPr lang="zh-TW" altLang="en-US" sz="4000" b="1" dirty="0">
              <a:solidFill>
                <a:srgbClr val="FFFF00"/>
              </a:solidFill>
            </a:endParaRPr>
          </a:p>
        </p:txBody>
      </p:sp>
      <p:sp>
        <p:nvSpPr>
          <p:cNvPr id="3" name="副標題 2"/>
          <p:cNvSpPr>
            <a:spLocks noGrp="1"/>
          </p:cNvSpPr>
          <p:nvPr>
            <p:ph type="subTitle" idx="1"/>
          </p:nvPr>
        </p:nvSpPr>
        <p:spPr>
          <a:xfrm>
            <a:off x="251521" y="1300655"/>
            <a:ext cx="4752528" cy="2200353"/>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Configuration and Output (14:20/36:54)</a:t>
            </a:r>
          </a:p>
          <a:p>
            <a:pPr marL="342900" indent="-342900" algn="l">
              <a:buClr>
                <a:srgbClr val="0070C0"/>
              </a:buClr>
              <a:buSzPct val="80000"/>
              <a:buFont typeface="Wingdings" pitchFamily="2" charset="2"/>
              <a:buChar char="u"/>
            </a:pPr>
            <a:r>
              <a:rPr lang="en-US" sz="1600" dirty="0">
                <a:solidFill>
                  <a:schemeClr val="tx1"/>
                </a:solidFill>
              </a:rPr>
              <a:t>After complete simulation, we look at the results in directory m5out.</a:t>
            </a:r>
          </a:p>
          <a:p>
            <a:pPr marL="342900" indent="-342900" algn="l">
              <a:buClr>
                <a:srgbClr val="0070C0"/>
              </a:buClr>
              <a:buSzPct val="80000"/>
              <a:buFont typeface="Wingdings" pitchFamily="2" charset="2"/>
              <a:buChar char="u"/>
            </a:pPr>
            <a:r>
              <a:rPr lang="en-US" sz="1600" dirty="0">
                <a:solidFill>
                  <a:schemeClr val="tx1"/>
                </a:solidFill>
              </a:rPr>
              <a:t>config.ini: contains all SimObjects created for the simulation. There different objects and parameters foe objects in this file. We can check which parameters we want.</a:t>
            </a:r>
          </a:p>
          <a:p>
            <a:pPr marL="342900" indent="-342900" algn="l">
              <a:buClr>
                <a:srgbClr val="0070C0"/>
              </a:buClr>
              <a:buSzPct val="80000"/>
              <a:buFont typeface="Wingdings" pitchFamily="2" charset="2"/>
              <a:buChar char="u"/>
            </a:pPr>
            <a:r>
              <a:rPr lang="en-US" sz="1600" dirty="0">
                <a:solidFill>
                  <a:schemeClr val="tx1"/>
                </a:solidFill>
              </a:rPr>
              <a:t>config.json: Same as config.ini but in json format.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26</a:t>
            </a:fld>
            <a:endParaRPr lang="zh-TW" altLang="en-US"/>
          </a:p>
        </p:txBody>
      </p:sp>
      <p:graphicFrame>
        <p:nvGraphicFramePr>
          <p:cNvPr id="9" name="Object 8">
            <a:extLst>
              <a:ext uri="{FF2B5EF4-FFF2-40B4-BE49-F238E27FC236}">
                <a16:creationId xmlns:a16="http://schemas.microsoft.com/office/drawing/2014/main" id="{B0D2D18D-FF5C-47EE-26A6-16156F94CC12}"/>
              </a:ext>
            </a:extLst>
          </p:cNvPr>
          <p:cNvGraphicFramePr>
            <a:graphicFrameLocks noChangeAspect="1"/>
          </p:cNvGraphicFramePr>
          <p:nvPr>
            <p:extLst>
              <p:ext uri="{D42A27DB-BD31-4B8C-83A1-F6EECF244321}">
                <p14:modId xmlns:p14="http://schemas.microsoft.com/office/powerpoint/2010/main" val="3401667444"/>
              </p:ext>
            </p:extLst>
          </p:nvPr>
        </p:nvGraphicFramePr>
        <p:xfrm>
          <a:off x="250825" y="4292600"/>
          <a:ext cx="4714875" cy="1790700"/>
        </p:xfrm>
        <a:graphic>
          <a:graphicData uri="http://schemas.openxmlformats.org/presentationml/2006/ole">
            <mc:AlternateContent xmlns:mc="http://schemas.openxmlformats.org/markup-compatibility/2006">
              <mc:Choice xmlns:v="urn:schemas-microsoft-com:vml" Requires="v">
                <p:oleObj name="Bitmap Image" r:id="rId2" imgW="4714920" imgH="1790640" progId="PBrush">
                  <p:embed/>
                </p:oleObj>
              </mc:Choice>
              <mc:Fallback>
                <p:oleObj name="Bitmap Image" r:id="rId2" imgW="4714920" imgH="1790640" progId="PBrush">
                  <p:embed/>
                  <p:pic>
                    <p:nvPicPr>
                      <p:cNvPr id="0" name=""/>
                      <p:cNvPicPr/>
                      <p:nvPr/>
                    </p:nvPicPr>
                    <p:blipFill>
                      <a:blip r:embed="rId3"/>
                      <a:stretch>
                        <a:fillRect/>
                      </a:stretch>
                    </p:blipFill>
                    <p:spPr>
                      <a:xfrm>
                        <a:off x="250825" y="4292600"/>
                        <a:ext cx="4714875" cy="1790700"/>
                      </a:xfrm>
                      <a:prstGeom prst="rect">
                        <a:avLst/>
                      </a:prstGeom>
                      <a:ln>
                        <a:solidFill>
                          <a:srgbClr val="C00000"/>
                        </a:solidFill>
                      </a:ln>
                    </p:spPr>
                  </p:pic>
                </p:oleObj>
              </mc:Fallback>
            </mc:AlternateContent>
          </a:graphicData>
        </a:graphic>
      </p:graphicFrame>
      <p:graphicFrame>
        <p:nvGraphicFramePr>
          <p:cNvPr id="10" name="Object 9">
            <a:extLst>
              <a:ext uri="{FF2B5EF4-FFF2-40B4-BE49-F238E27FC236}">
                <a16:creationId xmlns:a16="http://schemas.microsoft.com/office/drawing/2014/main" id="{BA186D94-6F8F-ED33-F102-FC553BE3FB72}"/>
              </a:ext>
            </a:extLst>
          </p:cNvPr>
          <p:cNvGraphicFramePr>
            <a:graphicFrameLocks noChangeAspect="1"/>
          </p:cNvGraphicFramePr>
          <p:nvPr>
            <p:extLst>
              <p:ext uri="{D42A27DB-BD31-4B8C-83A1-F6EECF244321}">
                <p14:modId xmlns:p14="http://schemas.microsoft.com/office/powerpoint/2010/main" val="4193007678"/>
              </p:ext>
            </p:extLst>
          </p:nvPr>
        </p:nvGraphicFramePr>
        <p:xfrm>
          <a:off x="5076056" y="980728"/>
          <a:ext cx="3770817" cy="3453408"/>
        </p:xfrm>
        <a:graphic>
          <a:graphicData uri="http://schemas.openxmlformats.org/presentationml/2006/ole">
            <mc:AlternateContent xmlns:mc="http://schemas.openxmlformats.org/markup-compatibility/2006">
              <mc:Choice xmlns:v="urn:schemas-microsoft-com:vml" Requires="v">
                <p:oleObj name="Bitmap Image" r:id="rId4" imgW="5657760" imgH="5181480" progId="PBrush">
                  <p:embed/>
                </p:oleObj>
              </mc:Choice>
              <mc:Fallback>
                <p:oleObj name="Bitmap Image" r:id="rId4" imgW="5657760" imgH="5181480" progId="PBrush">
                  <p:embed/>
                  <p:pic>
                    <p:nvPicPr>
                      <p:cNvPr id="0" name=""/>
                      <p:cNvPicPr/>
                      <p:nvPr/>
                    </p:nvPicPr>
                    <p:blipFill>
                      <a:blip r:embed="rId5"/>
                      <a:stretch>
                        <a:fillRect/>
                      </a:stretch>
                    </p:blipFill>
                    <p:spPr>
                      <a:xfrm>
                        <a:off x="5076056" y="980728"/>
                        <a:ext cx="3770817" cy="3453408"/>
                      </a:xfrm>
                      <a:prstGeom prst="rect">
                        <a:avLst/>
                      </a:prstGeom>
                      <a:ln>
                        <a:solidFill>
                          <a:srgbClr val="C00000"/>
                        </a:solidFill>
                      </a:ln>
                    </p:spPr>
                  </p:pic>
                </p:oleObj>
              </mc:Fallback>
            </mc:AlternateContent>
          </a:graphicData>
        </a:graphic>
      </p:graphicFrame>
      <p:sp>
        <p:nvSpPr>
          <p:cNvPr id="11" name="Rectangle 10">
            <a:extLst>
              <a:ext uri="{FF2B5EF4-FFF2-40B4-BE49-F238E27FC236}">
                <a16:creationId xmlns:a16="http://schemas.microsoft.com/office/drawing/2014/main" id="{8A159193-0E87-B359-B90C-C9E066B81F51}"/>
              </a:ext>
            </a:extLst>
          </p:cNvPr>
          <p:cNvSpPr/>
          <p:nvPr/>
        </p:nvSpPr>
        <p:spPr>
          <a:xfrm>
            <a:off x="467544" y="5085184"/>
            <a:ext cx="324036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Object 13">
            <a:extLst>
              <a:ext uri="{FF2B5EF4-FFF2-40B4-BE49-F238E27FC236}">
                <a16:creationId xmlns:a16="http://schemas.microsoft.com/office/drawing/2014/main" id="{960B3C37-F887-7A93-2F21-F3FCC288D61D}"/>
              </a:ext>
            </a:extLst>
          </p:cNvPr>
          <p:cNvGraphicFramePr>
            <a:graphicFrameLocks noChangeAspect="1"/>
          </p:cNvGraphicFramePr>
          <p:nvPr>
            <p:extLst>
              <p:ext uri="{D42A27DB-BD31-4B8C-83A1-F6EECF244321}">
                <p14:modId xmlns:p14="http://schemas.microsoft.com/office/powerpoint/2010/main" val="2589128783"/>
              </p:ext>
            </p:extLst>
          </p:nvPr>
        </p:nvGraphicFramePr>
        <p:xfrm>
          <a:off x="5683405" y="2420888"/>
          <a:ext cx="3441750" cy="4101812"/>
        </p:xfrm>
        <a:graphic>
          <a:graphicData uri="http://schemas.openxmlformats.org/presentationml/2006/ole">
            <mc:AlternateContent xmlns:mc="http://schemas.openxmlformats.org/markup-compatibility/2006">
              <mc:Choice xmlns:v="urn:schemas-microsoft-com:vml" Requires="v">
                <p:oleObj name="Bitmap Image" r:id="rId6" imgW="4867200" imgH="5800680" progId="PBrush">
                  <p:embed/>
                </p:oleObj>
              </mc:Choice>
              <mc:Fallback>
                <p:oleObj name="Bitmap Image" r:id="rId6" imgW="4867200" imgH="5800680" progId="PBrush">
                  <p:embed/>
                  <p:pic>
                    <p:nvPicPr>
                      <p:cNvPr id="0" name=""/>
                      <p:cNvPicPr/>
                      <p:nvPr/>
                    </p:nvPicPr>
                    <p:blipFill>
                      <a:blip r:embed="rId7"/>
                      <a:stretch>
                        <a:fillRect/>
                      </a:stretch>
                    </p:blipFill>
                    <p:spPr>
                      <a:xfrm>
                        <a:off x="5683405" y="2420888"/>
                        <a:ext cx="3441750" cy="4101812"/>
                      </a:xfrm>
                      <a:prstGeom prst="rect">
                        <a:avLst/>
                      </a:prstGeom>
                      <a:ln>
                        <a:solidFill>
                          <a:srgbClr val="C00000"/>
                        </a:solidFill>
                      </a:ln>
                    </p:spPr>
                  </p:pic>
                </p:oleObj>
              </mc:Fallback>
            </mc:AlternateContent>
          </a:graphicData>
        </a:graphic>
      </p:graphicFrame>
      <p:sp>
        <p:nvSpPr>
          <p:cNvPr id="16" name="Rectangle 15">
            <a:extLst>
              <a:ext uri="{FF2B5EF4-FFF2-40B4-BE49-F238E27FC236}">
                <a16:creationId xmlns:a16="http://schemas.microsoft.com/office/drawing/2014/main" id="{FD68F8C0-F335-8872-B793-9F150BB7BF9D}"/>
              </a:ext>
            </a:extLst>
          </p:cNvPr>
          <p:cNvSpPr/>
          <p:nvPr/>
        </p:nvSpPr>
        <p:spPr>
          <a:xfrm>
            <a:off x="467544" y="5661248"/>
            <a:ext cx="324036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FA0D3F2B-3345-1511-9138-D49A249B80A9}"/>
              </a:ext>
            </a:extLst>
          </p:cNvPr>
          <p:cNvCxnSpPr>
            <a:endCxn id="14" idx="1"/>
          </p:cNvCxnSpPr>
          <p:nvPr/>
        </p:nvCxnSpPr>
        <p:spPr>
          <a:xfrm flipV="1">
            <a:off x="3707904" y="4471794"/>
            <a:ext cx="1975501" cy="14054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3F694B9-5458-0F30-9081-D04844BFB8EA}"/>
              </a:ext>
            </a:extLst>
          </p:cNvPr>
          <p:cNvCxnSpPr>
            <a:stCxn id="11" idx="3"/>
            <a:endCxn id="10" idx="1"/>
          </p:cNvCxnSpPr>
          <p:nvPr/>
        </p:nvCxnSpPr>
        <p:spPr>
          <a:xfrm flipV="1">
            <a:off x="3707904" y="2707432"/>
            <a:ext cx="1368152" cy="25937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39206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1.5 Configuration and Output</a:t>
            </a:r>
            <a:endParaRPr lang="zh-TW" altLang="en-US" sz="4000" b="1" dirty="0">
              <a:solidFill>
                <a:srgbClr val="FFFF00"/>
              </a:solidFill>
            </a:endParaRPr>
          </a:p>
        </p:txBody>
      </p:sp>
      <p:sp>
        <p:nvSpPr>
          <p:cNvPr id="3" name="副標題 2"/>
          <p:cNvSpPr>
            <a:spLocks noGrp="1"/>
          </p:cNvSpPr>
          <p:nvPr>
            <p:ph type="subTitle" idx="1"/>
          </p:nvPr>
        </p:nvSpPr>
        <p:spPr>
          <a:xfrm>
            <a:off x="251520" y="1300655"/>
            <a:ext cx="8208911" cy="688185"/>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Configuration and Output (16:23/36:54)</a:t>
            </a:r>
          </a:p>
          <a:p>
            <a:pPr marL="342900" indent="-342900" algn="l">
              <a:buClr>
                <a:srgbClr val="0070C0"/>
              </a:buClr>
              <a:buSzPct val="80000"/>
              <a:buFont typeface="Wingdings" pitchFamily="2" charset="2"/>
              <a:buChar char="u"/>
            </a:pPr>
            <a:r>
              <a:rPr lang="en-US" sz="1600" dirty="0">
                <a:solidFill>
                  <a:schemeClr val="tx1"/>
                </a:solidFill>
              </a:rPr>
              <a:t>stats.txt: Contains all the simulation results.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27</a:t>
            </a:fld>
            <a:endParaRPr lang="zh-TW" altLang="en-US"/>
          </a:p>
        </p:txBody>
      </p:sp>
      <p:graphicFrame>
        <p:nvGraphicFramePr>
          <p:cNvPr id="7" name="Object 6">
            <a:extLst>
              <a:ext uri="{FF2B5EF4-FFF2-40B4-BE49-F238E27FC236}">
                <a16:creationId xmlns:a16="http://schemas.microsoft.com/office/drawing/2014/main" id="{6DCD17EE-EF93-57EC-0770-A174D56F07A2}"/>
              </a:ext>
            </a:extLst>
          </p:cNvPr>
          <p:cNvGraphicFramePr>
            <a:graphicFrameLocks noChangeAspect="1"/>
          </p:cNvGraphicFramePr>
          <p:nvPr>
            <p:extLst>
              <p:ext uri="{D42A27DB-BD31-4B8C-83A1-F6EECF244321}">
                <p14:modId xmlns:p14="http://schemas.microsoft.com/office/powerpoint/2010/main" val="2801550798"/>
              </p:ext>
            </p:extLst>
          </p:nvPr>
        </p:nvGraphicFramePr>
        <p:xfrm>
          <a:off x="2411760" y="2132856"/>
          <a:ext cx="4931788" cy="3558530"/>
        </p:xfrm>
        <a:graphic>
          <a:graphicData uri="http://schemas.openxmlformats.org/presentationml/2006/ole">
            <mc:AlternateContent xmlns:mc="http://schemas.openxmlformats.org/markup-compatibility/2006">
              <mc:Choice xmlns:v="urn:schemas-microsoft-com:vml" Requires="v">
                <p:oleObj name="Bitmap Image" r:id="rId2" imgW="7867800" imgH="5676840" progId="PBrush">
                  <p:embed/>
                </p:oleObj>
              </mc:Choice>
              <mc:Fallback>
                <p:oleObj name="Bitmap Image" r:id="rId2" imgW="7867800" imgH="5676840" progId="PBrush">
                  <p:embed/>
                  <p:pic>
                    <p:nvPicPr>
                      <p:cNvPr id="0" name=""/>
                      <p:cNvPicPr/>
                      <p:nvPr/>
                    </p:nvPicPr>
                    <p:blipFill>
                      <a:blip r:embed="rId3"/>
                      <a:stretch>
                        <a:fillRect/>
                      </a:stretch>
                    </p:blipFill>
                    <p:spPr>
                      <a:xfrm>
                        <a:off x="2411760" y="2132856"/>
                        <a:ext cx="4931788" cy="3558530"/>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33654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1.6 Directory Tour</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28</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05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1.6 Directory Tour</a:t>
            </a:r>
            <a:endParaRPr lang="zh-TW" altLang="en-US" sz="4000" b="1" dirty="0">
              <a:solidFill>
                <a:srgbClr val="FFFF00"/>
              </a:solidFill>
            </a:endParaRPr>
          </a:p>
        </p:txBody>
      </p:sp>
      <p:sp>
        <p:nvSpPr>
          <p:cNvPr id="3" name="副標題 2"/>
          <p:cNvSpPr>
            <a:spLocks noGrp="1"/>
          </p:cNvSpPr>
          <p:nvPr>
            <p:ph type="subTitle" idx="1"/>
          </p:nvPr>
        </p:nvSpPr>
        <p:spPr>
          <a:xfrm>
            <a:off x="251520" y="1300655"/>
            <a:ext cx="8208911" cy="54416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Directory Tour (16:49/36:54)</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29</a:t>
            </a:fld>
            <a:endParaRPr lang="zh-TW" altLang="en-US"/>
          </a:p>
        </p:txBody>
      </p:sp>
      <p:graphicFrame>
        <p:nvGraphicFramePr>
          <p:cNvPr id="8" name="Object 7">
            <a:extLst>
              <a:ext uri="{FF2B5EF4-FFF2-40B4-BE49-F238E27FC236}">
                <a16:creationId xmlns:a16="http://schemas.microsoft.com/office/drawing/2014/main" id="{A4D93E50-43B6-E099-E428-0741197AEE25}"/>
              </a:ext>
            </a:extLst>
          </p:cNvPr>
          <p:cNvGraphicFramePr>
            <a:graphicFrameLocks noChangeAspect="1"/>
          </p:cNvGraphicFramePr>
          <p:nvPr>
            <p:extLst>
              <p:ext uri="{D42A27DB-BD31-4B8C-83A1-F6EECF244321}">
                <p14:modId xmlns:p14="http://schemas.microsoft.com/office/powerpoint/2010/main" val="4116518474"/>
              </p:ext>
            </p:extLst>
          </p:nvPr>
        </p:nvGraphicFramePr>
        <p:xfrm>
          <a:off x="611560" y="1916832"/>
          <a:ext cx="4200525" cy="2419350"/>
        </p:xfrm>
        <a:graphic>
          <a:graphicData uri="http://schemas.openxmlformats.org/presentationml/2006/ole">
            <mc:AlternateContent xmlns:mc="http://schemas.openxmlformats.org/markup-compatibility/2006">
              <mc:Choice xmlns:v="urn:schemas-microsoft-com:vml" Requires="v">
                <p:oleObj name="Bitmap Image" r:id="rId2" imgW="4200480" imgH="2419200" progId="PBrush">
                  <p:embed/>
                </p:oleObj>
              </mc:Choice>
              <mc:Fallback>
                <p:oleObj name="Bitmap Image" r:id="rId2" imgW="4200480" imgH="2419200" progId="PBrush">
                  <p:embed/>
                  <p:pic>
                    <p:nvPicPr>
                      <p:cNvPr id="0" name=""/>
                      <p:cNvPicPr/>
                      <p:nvPr/>
                    </p:nvPicPr>
                    <p:blipFill>
                      <a:blip r:embed="rId3"/>
                      <a:stretch>
                        <a:fillRect/>
                      </a:stretch>
                    </p:blipFill>
                    <p:spPr>
                      <a:xfrm>
                        <a:off x="611560" y="1916832"/>
                        <a:ext cx="4200525" cy="2419350"/>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BE553E39-C6D4-95A2-C443-D8C98CC2ABCF}"/>
              </a:ext>
            </a:extLst>
          </p:cNvPr>
          <p:cNvGraphicFramePr>
            <a:graphicFrameLocks noChangeAspect="1"/>
          </p:cNvGraphicFramePr>
          <p:nvPr>
            <p:extLst>
              <p:ext uri="{D42A27DB-BD31-4B8C-83A1-F6EECF244321}">
                <p14:modId xmlns:p14="http://schemas.microsoft.com/office/powerpoint/2010/main" val="4234057400"/>
              </p:ext>
            </p:extLst>
          </p:nvPr>
        </p:nvGraphicFramePr>
        <p:xfrm>
          <a:off x="611560" y="4437112"/>
          <a:ext cx="6096000" cy="1562100"/>
        </p:xfrm>
        <a:graphic>
          <a:graphicData uri="http://schemas.openxmlformats.org/presentationml/2006/ole">
            <mc:AlternateContent xmlns:mc="http://schemas.openxmlformats.org/markup-compatibility/2006">
              <mc:Choice xmlns:v="urn:schemas-microsoft-com:vml" Requires="v">
                <p:oleObj name="Bitmap Image" r:id="rId4" imgW="6095880" imgH="1562040" progId="PBrush">
                  <p:embed/>
                </p:oleObj>
              </mc:Choice>
              <mc:Fallback>
                <p:oleObj name="Bitmap Image" r:id="rId4" imgW="6095880" imgH="1562040" progId="PBrush">
                  <p:embed/>
                  <p:pic>
                    <p:nvPicPr>
                      <p:cNvPr id="0" name=""/>
                      <p:cNvPicPr/>
                      <p:nvPr/>
                    </p:nvPicPr>
                    <p:blipFill>
                      <a:blip r:embed="rId5"/>
                      <a:stretch>
                        <a:fillRect/>
                      </a:stretch>
                    </p:blipFill>
                    <p:spPr>
                      <a:xfrm>
                        <a:off x="611560" y="4437112"/>
                        <a:ext cx="6096000" cy="1562100"/>
                      </a:xfrm>
                      <a:prstGeom prst="rect">
                        <a:avLst/>
                      </a:prstGeom>
                      <a:ln>
                        <a:solidFill>
                          <a:srgbClr val="C00000"/>
                        </a:solidFill>
                      </a:ln>
                    </p:spPr>
                  </p:pic>
                </p:oleObj>
              </mc:Fallback>
            </mc:AlternateContent>
          </a:graphicData>
        </a:graphic>
      </p:graphicFrame>
      <p:sp>
        <p:nvSpPr>
          <p:cNvPr id="10" name="TextBox 9">
            <a:extLst>
              <a:ext uri="{FF2B5EF4-FFF2-40B4-BE49-F238E27FC236}">
                <a16:creationId xmlns:a16="http://schemas.microsoft.com/office/drawing/2014/main" id="{31168033-2E7F-C310-52BA-F4F484073729}"/>
              </a:ext>
            </a:extLst>
          </p:cNvPr>
          <p:cNvSpPr txBox="1"/>
          <p:nvPr/>
        </p:nvSpPr>
        <p:spPr>
          <a:xfrm>
            <a:off x="3347864" y="2780928"/>
            <a:ext cx="2376264" cy="246221"/>
          </a:xfrm>
          <a:prstGeom prst="rect">
            <a:avLst/>
          </a:prstGeom>
          <a:solidFill>
            <a:srgbClr val="FFFF00"/>
          </a:solidFill>
          <a:ln>
            <a:solidFill>
              <a:srgbClr val="C00000"/>
            </a:solidFill>
          </a:ln>
        </p:spPr>
        <p:txBody>
          <a:bodyPr wrap="square" rtlCol="0">
            <a:spAutoFit/>
          </a:bodyPr>
          <a:lstStyle/>
          <a:p>
            <a:r>
              <a:rPr lang="en-US" sz="1000" dirty="0"/>
              <a:t>Python in front end and backend in c++</a:t>
            </a:r>
          </a:p>
        </p:txBody>
      </p:sp>
      <p:sp>
        <p:nvSpPr>
          <p:cNvPr id="12" name="TextBox 11">
            <a:extLst>
              <a:ext uri="{FF2B5EF4-FFF2-40B4-BE49-F238E27FC236}">
                <a16:creationId xmlns:a16="http://schemas.microsoft.com/office/drawing/2014/main" id="{32101909-A150-ABF5-EBC8-64267491402E}"/>
              </a:ext>
            </a:extLst>
          </p:cNvPr>
          <p:cNvSpPr txBox="1"/>
          <p:nvPr/>
        </p:nvSpPr>
        <p:spPr>
          <a:xfrm>
            <a:off x="3563888" y="3429000"/>
            <a:ext cx="2376264" cy="246221"/>
          </a:xfrm>
          <a:prstGeom prst="rect">
            <a:avLst/>
          </a:prstGeom>
          <a:solidFill>
            <a:srgbClr val="FFFF00"/>
          </a:solidFill>
          <a:ln>
            <a:solidFill>
              <a:srgbClr val="C00000"/>
            </a:solidFill>
          </a:ln>
        </p:spPr>
        <p:txBody>
          <a:bodyPr wrap="square" rtlCol="0">
            <a:spAutoFit/>
          </a:bodyPr>
          <a:lstStyle/>
          <a:p>
            <a:r>
              <a:rPr lang="en-US" sz="1000" dirty="0"/>
              <a:t>Backend in C++ Simulator Objects</a:t>
            </a:r>
          </a:p>
        </p:txBody>
      </p:sp>
      <p:sp>
        <p:nvSpPr>
          <p:cNvPr id="14" name="TextBox 13">
            <a:extLst>
              <a:ext uri="{FF2B5EF4-FFF2-40B4-BE49-F238E27FC236}">
                <a16:creationId xmlns:a16="http://schemas.microsoft.com/office/drawing/2014/main" id="{ABE67ADC-266D-8BC0-07E4-A824F4367D36}"/>
              </a:ext>
            </a:extLst>
          </p:cNvPr>
          <p:cNvSpPr txBox="1"/>
          <p:nvPr/>
        </p:nvSpPr>
        <p:spPr>
          <a:xfrm>
            <a:off x="3563888" y="3861048"/>
            <a:ext cx="2376264" cy="246221"/>
          </a:xfrm>
          <a:prstGeom prst="rect">
            <a:avLst/>
          </a:prstGeom>
          <a:solidFill>
            <a:srgbClr val="FFFF00"/>
          </a:solidFill>
          <a:ln>
            <a:solidFill>
              <a:srgbClr val="C00000"/>
            </a:solidFill>
          </a:ln>
        </p:spPr>
        <p:txBody>
          <a:bodyPr wrap="square" rtlCol="0">
            <a:spAutoFit/>
          </a:bodyPr>
          <a:lstStyle/>
          <a:p>
            <a:r>
              <a:rPr lang="en-US" sz="1000" dirty="0"/>
              <a:t>Benchmark tests “hello” or others.</a:t>
            </a:r>
          </a:p>
        </p:txBody>
      </p:sp>
    </p:spTree>
    <p:extLst>
      <p:ext uri="{BB962C8B-B14F-4D97-AF65-F5344CB8AC3E}">
        <p14:creationId xmlns:p14="http://schemas.microsoft.com/office/powerpoint/2010/main" val="373479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1.1 What is Gem5?</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7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1.7 Get Binary Test Program for ARM</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30</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75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1.7 Get Binary Test Program for ARM</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94421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Get Binary Test Programs for ARM (01:48/36:54)</a:t>
            </a:r>
          </a:p>
          <a:p>
            <a:pPr marL="342900" indent="-342900" algn="l">
              <a:buClr>
                <a:srgbClr val="0070C0"/>
              </a:buClr>
              <a:buSzPct val="80000"/>
              <a:buFont typeface="Wingdings" pitchFamily="2" charset="2"/>
              <a:buChar char="u"/>
            </a:pPr>
            <a:r>
              <a:rPr lang="en-US" sz="1800" b="0" i="0" dirty="0">
                <a:solidFill>
                  <a:schemeClr val="tx1"/>
                </a:solidFill>
                <a:effectLst/>
              </a:rPr>
              <a:t>&gt; mkdir -p cpu_tests/benchmarks/bin/arm </a:t>
            </a:r>
          </a:p>
          <a:p>
            <a:pPr marL="342900" indent="-342900" algn="l">
              <a:buClr>
                <a:srgbClr val="0070C0"/>
              </a:buClr>
              <a:buSzPct val="80000"/>
              <a:buFont typeface="Wingdings" pitchFamily="2" charset="2"/>
              <a:buChar char="u"/>
            </a:pPr>
            <a:r>
              <a:rPr lang="en-US" sz="1800" dirty="0">
                <a:solidFill>
                  <a:schemeClr val="tx1"/>
                </a:solidFill>
              </a:rPr>
              <a:t>&gt; </a:t>
            </a:r>
            <a:r>
              <a:rPr lang="en-US" sz="1800" b="0" i="0" dirty="0">
                <a:solidFill>
                  <a:schemeClr val="tx1"/>
                </a:solidFill>
                <a:effectLst/>
              </a:rPr>
              <a:t>cd cpu_tests/benchmarks/bin/arm </a:t>
            </a:r>
          </a:p>
          <a:p>
            <a:pPr marL="342900" indent="-342900" algn="l">
              <a:buClr>
                <a:srgbClr val="0070C0"/>
              </a:buClr>
              <a:buSzPct val="80000"/>
              <a:buFont typeface="Wingdings" pitchFamily="2" charset="2"/>
              <a:buChar char="u"/>
            </a:pPr>
            <a:r>
              <a:rPr lang="en-US" sz="1800" dirty="0">
                <a:solidFill>
                  <a:schemeClr val="tx1"/>
                </a:solidFill>
              </a:rPr>
              <a:t>1. &gt; </a:t>
            </a:r>
            <a:r>
              <a:rPr lang="en-US" sz="1800" b="0" i="0" dirty="0">
                <a:solidFill>
                  <a:schemeClr val="tx1"/>
                </a:solidFill>
                <a:effectLst/>
              </a:rPr>
              <a:t>wget dist.gem5.org/dist/v22-0/test-progs/cpu-tests/bin/arm/Bubblesort</a:t>
            </a:r>
            <a:endParaRPr lang="en-US" sz="1800" dirty="0">
              <a:solidFill>
                <a:schemeClr val="tx1"/>
              </a:solidFill>
            </a:endParaRPr>
          </a:p>
          <a:p>
            <a:pPr marL="342900" indent="-342900" algn="l">
              <a:buClr>
                <a:srgbClr val="0070C0"/>
              </a:buClr>
              <a:buSzPct val="80000"/>
              <a:buFont typeface="Wingdings" pitchFamily="2" charset="2"/>
              <a:buChar char="u"/>
            </a:pPr>
            <a:r>
              <a:rPr lang="en-US" sz="1800" b="0" i="0" dirty="0">
                <a:solidFill>
                  <a:schemeClr val="tx1"/>
                </a:solidFill>
                <a:effectLst/>
              </a:rPr>
              <a:t>2. &gt; wget dist.gem5.org/dist/v22-0/test-progs/cpu-tests/bin/arm/FloatMM</a:t>
            </a:r>
          </a:p>
          <a:p>
            <a:pPr marL="342900" indent="-342900" algn="l">
              <a:buClr>
                <a:srgbClr val="0070C0"/>
              </a:buClr>
              <a:buSzPct val="80000"/>
              <a:buFont typeface="Wingdings" pitchFamily="2" charset="2"/>
              <a:buChar char="u"/>
            </a:pPr>
            <a:r>
              <a:rPr lang="en-US" sz="1800" dirty="0">
                <a:solidFill>
                  <a:schemeClr val="tx1"/>
                </a:solidFill>
              </a:rPr>
              <a:t>3. &gt; ls</a:t>
            </a:r>
            <a:endParaRPr lang="en-US" sz="1800" b="1" dirty="0">
              <a:solidFill>
                <a:schemeClr val="tx1"/>
              </a:solidFill>
            </a:endParaRP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https://www.gem5.org/documentation/learning_gem5/part1/extending_configs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31</a:t>
            </a:fld>
            <a:endParaRPr lang="zh-TW" altLang="en-US"/>
          </a:p>
        </p:txBody>
      </p:sp>
      <p:graphicFrame>
        <p:nvGraphicFramePr>
          <p:cNvPr id="7" name="Object 6">
            <a:extLst>
              <a:ext uri="{FF2B5EF4-FFF2-40B4-BE49-F238E27FC236}">
                <a16:creationId xmlns:a16="http://schemas.microsoft.com/office/drawing/2014/main" id="{ED96D2D3-FE41-5F9E-B279-E928E02D8C45}"/>
              </a:ext>
            </a:extLst>
          </p:cNvPr>
          <p:cNvGraphicFramePr>
            <a:graphicFrameLocks noChangeAspect="1"/>
          </p:cNvGraphicFramePr>
          <p:nvPr>
            <p:extLst>
              <p:ext uri="{D42A27DB-BD31-4B8C-83A1-F6EECF244321}">
                <p14:modId xmlns:p14="http://schemas.microsoft.com/office/powerpoint/2010/main" val="3115574851"/>
              </p:ext>
            </p:extLst>
          </p:nvPr>
        </p:nvGraphicFramePr>
        <p:xfrm>
          <a:off x="4788024" y="3645024"/>
          <a:ext cx="4176464" cy="1448774"/>
        </p:xfrm>
        <a:graphic>
          <a:graphicData uri="http://schemas.openxmlformats.org/presentationml/2006/ole">
            <mc:AlternateContent xmlns:mc="http://schemas.openxmlformats.org/markup-compatibility/2006">
              <mc:Choice xmlns:v="urn:schemas-microsoft-com:vml" Requires="v">
                <p:oleObj name="Bitmap Image" r:id="rId2" imgW="7962840" imgH="2762280" progId="PBrush">
                  <p:embed/>
                </p:oleObj>
              </mc:Choice>
              <mc:Fallback>
                <p:oleObj name="Bitmap Image" r:id="rId2" imgW="7962840" imgH="2762280" progId="PBrush">
                  <p:embed/>
                  <p:pic>
                    <p:nvPicPr>
                      <p:cNvPr id="0" name=""/>
                      <p:cNvPicPr/>
                      <p:nvPr/>
                    </p:nvPicPr>
                    <p:blipFill>
                      <a:blip r:embed="rId3"/>
                      <a:stretch>
                        <a:fillRect/>
                      </a:stretch>
                    </p:blipFill>
                    <p:spPr>
                      <a:xfrm>
                        <a:off x="4788024" y="3645024"/>
                        <a:ext cx="4176464" cy="1448774"/>
                      </a:xfrm>
                      <a:prstGeom prst="rect">
                        <a:avLst/>
                      </a:prstGeom>
                      <a:ln>
                        <a:solidFill>
                          <a:srgbClr val="C00000"/>
                        </a:solidFill>
                      </a:ln>
                    </p:spPr>
                  </p:pic>
                </p:oleObj>
              </mc:Fallback>
            </mc:AlternateContent>
          </a:graphicData>
        </a:graphic>
      </p:graphicFrame>
      <p:graphicFrame>
        <p:nvGraphicFramePr>
          <p:cNvPr id="8" name="Object 7">
            <a:extLst>
              <a:ext uri="{FF2B5EF4-FFF2-40B4-BE49-F238E27FC236}">
                <a16:creationId xmlns:a16="http://schemas.microsoft.com/office/drawing/2014/main" id="{004FF957-932B-D2BF-8516-5AE7A42216CC}"/>
              </a:ext>
            </a:extLst>
          </p:cNvPr>
          <p:cNvGraphicFramePr>
            <a:graphicFrameLocks noChangeAspect="1"/>
          </p:cNvGraphicFramePr>
          <p:nvPr>
            <p:extLst>
              <p:ext uri="{D42A27DB-BD31-4B8C-83A1-F6EECF244321}">
                <p14:modId xmlns:p14="http://schemas.microsoft.com/office/powerpoint/2010/main" val="1697953474"/>
              </p:ext>
            </p:extLst>
          </p:nvPr>
        </p:nvGraphicFramePr>
        <p:xfrm>
          <a:off x="395536" y="3645024"/>
          <a:ext cx="4248472" cy="1500371"/>
        </p:xfrm>
        <a:graphic>
          <a:graphicData uri="http://schemas.openxmlformats.org/presentationml/2006/ole">
            <mc:AlternateContent xmlns:mc="http://schemas.openxmlformats.org/markup-compatibility/2006">
              <mc:Choice xmlns:v="urn:schemas-microsoft-com:vml" Requires="v">
                <p:oleObj name="Bitmap Image" r:id="rId4" imgW="7848720" imgH="2771640" progId="PBrush">
                  <p:embed/>
                </p:oleObj>
              </mc:Choice>
              <mc:Fallback>
                <p:oleObj name="Bitmap Image" r:id="rId4" imgW="7848720" imgH="2771640" progId="PBrush">
                  <p:embed/>
                  <p:pic>
                    <p:nvPicPr>
                      <p:cNvPr id="0" name=""/>
                      <p:cNvPicPr/>
                      <p:nvPr/>
                    </p:nvPicPr>
                    <p:blipFill>
                      <a:blip r:embed="rId5"/>
                      <a:stretch>
                        <a:fillRect/>
                      </a:stretch>
                    </p:blipFill>
                    <p:spPr>
                      <a:xfrm>
                        <a:off x="395536" y="3645024"/>
                        <a:ext cx="4248472" cy="1500371"/>
                      </a:xfrm>
                      <a:prstGeom prst="rect">
                        <a:avLst/>
                      </a:prstGeom>
                      <a:ln>
                        <a:solidFill>
                          <a:srgbClr val="C00000"/>
                        </a:solidFill>
                      </a:ln>
                    </p:spPr>
                  </p:pic>
                </p:oleObj>
              </mc:Fallback>
            </mc:AlternateContent>
          </a:graphicData>
        </a:graphic>
      </p:graphicFrame>
      <p:graphicFrame>
        <p:nvGraphicFramePr>
          <p:cNvPr id="9" name="Object 8">
            <a:extLst>
              <a:ext uri="{FF2B5EF4-FFF2-40B4-BE49-F238E27FC236}">
                <a16:creationId xmlns:a16="http://schemas.microsoft.com/office/drawing/2014/main" id="{A59F56EA-8476-60F4-DA90-5C357EA125FD}"/>
              </a:ext>
            </a:extLst>
          </p:cNvPr>
          <p:cNvGraphicFramePr>
            <a:graphicFrameLocks noChangeAspect="1"/>
          </p:cNvGraphicFramePr>
          <p:nvPr>
            <p:extLst>
              <p:ext uri="{D42A27DB-BD31-4B8C-83A1-F6EECF244321}">
                <p14:modId xmlns:p14="http://schemas.microsoft.com/office/powerpoint/2010/main" val="4070729772"/>
              </p:ext>
            </p:extLst>
          </p:nvPr>
        </p:nvGraphicFramePr>
        <p:xfrm>
          <a:off x="395536" y="5517232"/>
          <a:ext cx="5184576" cy="657464"/>
        </p:xfrm>
        <a:graphic>
          <a:graphicData uri="http://schemas.openxmlformats.org/presentationml/2006/ole">
            <mc:AlternateContent xmlns:mc="http://schemas.openxmlformats.org/markup-compatibility/2006">
              <mc:Choice xmlns:v="urn:schemas-microsoft-com:vml" Requires="v">
                <p:oleObj name="Bitmap Image" r:id="rId6" imgW="7886880" imgH="1000080" progId="PBrush">
                  <p:embed/>
                </p:oleObj>
              </mc:Choice>
              <mc:Fallback>
                <p:oleObj name="Bitmap Image" r:id="rId6" imgW="7886880" imgH="1000080" progId="PBrush">
                  <p:embed/>
                  <p:pic>
                    <p:nvPicPr>
                      <p:cNvPr id="0" name=""/>
                      <p:cNvPicPr/>
                      <p:nvPr/>
                    </p:nvPicPr>
                    <p:blipFill>
                      <a:blip r:embed="rId7"/>
                      <a:stretch>
                        <a:fillRect/>
                      </a:stretch>
                    </p:blipFill>
                    <p:spPr>
                      <a:xfrm>
                        <a:off x="395536" y="5517232"/>
                        <a:ext cx="5184576" cy="657464"/>
                      </a:xfrm>
                      <a:prstGeom prst="rect">
                        <a:avLst/>
                      </a:prstGeom>
                      <a:ln>
                        <a:solidFill>
                          <a:srgbClr val="C00000"/>
                        </a:solidFill>
                      </a:ln>
                    </p:spPr>
                  </p:pic>
                </p:oleObj>
              </mc:Fallback>
            </mc:AlternateContent>
          </a:graphicData>
        </a:graphic>
      </p:graphicFrame>
      <p:sp>
        <p:nvSpPr>
          <p:cNvPr id="10" name="Oval 9">
            <a:extLst>
              <a:ext uri="{FF2B5EF4-FFF2-40B4-BE49-F238E27FC236}">
                <a16:creationId xmlns:a16="http://schemas.microsoft.com/office/drawing/2014/main" id="{85BFC659-D0AC-0815-CC8A-3B8E5DDFE7A1}"/>
              </a:ext>
            </a:extLst>
          </p:cNvPr>
          <p:cNvSpPr/>
          <p:nvPr/>
        </p:nvSpPr>
        <p:spPr>
          <a:xfrm>
            <a:off x="107504" y="3717032"/>
            <a:ext cx="288032" cy="28803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Oval 11">
            <a:extLst>
              <a:ext uri="{FF2B5EF4-FFF2-40B4-BE49-F238E27FC236}">
                <a16:creationId xmlns:a16="http://schemas.microsoft.com/office/drawing/2014/main" id="{E0804271-DD1C-0B72-023D-043E13BA9C85}"/>
              </a:ext>
            </a:extLst>
          </p:cNvPr>
          <p:cNvSpPr/>
          <p:nvPr/>
        </p:nvSpPr>
        <p:spPr>
          <a:xfrm>
            <a:off x="4644008" y="3501008"/>
            <a:ext cx="288032" cy="28803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4" name="Oval 13">
            <a:extLst>
              <a:ext uri="{FF2B5EF4-FFF2-40B4-BE49-F238E27FC236}">
                <a16:creationId xmlns:a16="http://schemas.microsoft.com/office/drawing/2014/main" id="{CBE7324E-8354-C0D2-C047-1C01248D8988}"/>
              </a:ext>
            </a:extLst>
          </p:cNvPr>
          <p:cNvSpPr/>
          <p:nvPr/>
        </p:nvSpPr>
        <p:spPr>
          <a:xfrm>
            <a:off x="107504" y="5229200"/>
            <a:ext cx="288032" cy="28803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1575682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a:normAutofit/>
          </a:bodyPr>
          <a:lstStyle/>
          <a:p>
            <a:r>
              <a:rPr lang="en-US" altLang="zh-TW" sz="6000" b="1">
                <a:solidFill>
                  <a:srgbClr val="FFFF00"/>
                </a:solidFill>
              </a:rPr>
              <a:t>End</a:t>
            </a:r>
            <a:endParaRPr lang="zh-TW" altLang="en-US" sz="6000" b="1" dirty="0">
              <a:solidFill>
                <a:srgbClr val="FFFF00"/>
              </a:solidFill>
            </a:endParaRPr>
          </a:p>
        </p:txBody>
      </p:sp>
      <p:sp>
        <p:nvSpPr>
          <p:cNvPr id="5" name="日期版面配置區 4"/>
          <p:cNvSpPr>
            <a:spLocks noGrp="1"/>
          </p:cNvSpPr>
          <p:nvPr>
            <p:ph type="dt" sz="half" idx="10"/>
          </p:nvPr>
        </p:nvSpPr>
        <p:spPr/>
        <p:txBody>
          <a:bodyPr/>
          <a:lstStyle/>
          <a:p>
            <a:fld id="{4E46BE27-E923-4EC2-B046-3272AE2A3E5C}"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32</a:t>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1.1 What is Gem5?</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30425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What is Gem5 (01:58/36:54)</a:t>
            </a:r>
          </a:p>
          <a:p>
            <a:pPr marL="342900" indent="-342900" algn="l">
              <a:buClr>
                <a:srgbClr val="0070C0"/>
              </a:buClr>
              <a:buSzPct val="80000"/>
              <a:buFont typeface="Wingdings" pitchFamily="2" charset="2"/>
              <a:buChar char="u"/>
            </a:pPr>
            <a:r>
              <a:rPr lang="en-US" sz="1800" dirty="0">
                <a:solidFill>
                  <a:schemeClr val="tx1"/>
                </a:solidFill>
              </a:rPr>
              <a:t>The was a popular simulator called M5 by University of Michigan in 2006.</a:t>
            </a:r>
          </a:p>
          <a:p>
            <a:pPr marL="342900" indent="-342900" algn="l">
              <a:buClr>
                <a:srgbClr val="0070C0"/>
              </a:buClr>
              <a:buSzPct val="80000"/>
              <a:buFont typeface="Wingdings" pitchFamily="2" charset="2"/>
              <a:buChar char="u"/>
            </a:pPr>
            <a:r>
              <a:rPr lang="en-US" sz="1800" dirty="0">
                <a:solidFill>
                  <a:schemeClr val="tx1"/>
                </a:solidFill>
              </a:rPr>
              <a:t>Around the same time, another simulator called GEMS by University of Wisconsin Madison, Madison existed. GEMS maybe even more popular than M5.</a:t>
            </a:r>
          </a:p>
          <a:p>
            <a:pPr marL="342900" indent="-342900" algn="l">
              <a:buClr>
                <a:srgbClr val="0070C0"/>
              </a:buClr>
              <a:buSzPct val="80000"/>
              <a:buFont typeface="Wingdings" pitchFamily="2" charset="2"/>
              <a:buChar char="u"/>
            </a:pPr>
            <a:r>
              <a:rPr lang="en-US" sz="1800" dirty="0">
                <a:solidFill>
                  <a:schemeClr val="tx1"/>
                </a:solidFill>
              </a:rPr>
              <a:t>Both simulators have some flaws, and therefore, the developers thought that they can combine them together called gem5.</a:t>
            </a:r>
          </a:p>
          <a:p>
            <a:pPr marL="342900" indent="-342900" algn="l">
              <a:buClr>
                <a:srgbClr val="0070C0"/>
              </a:buClr>
              <a:buSzPct val="80000"/>
              <a:buFont typeface="Wingdings" pitchFamily="2" charset="2"/>
              <a:buChar char="u"/>
            </a:pPr>
            <a:r>
              <a:rPr lang="en-US" sz="1800" dirty="0">
                <a:solidFill>
                  <a:schemeClr val="tx1"/>
                </a:solidFill>
              </a:rPr>
              <a:t>The gem5 combines the goodness of both M5 and GEMS.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a:t>
            </a:fld>
            <a:endParaRPr lang="zh-TW" altLang="en-US"/>
          </a:p>
        </p:txBody>
      </p:sp>
      <p:graphicFrame>
        <p:nvGraphicFramePr>
          <p:cNvPr id="8" name="Object 7">
            <a:extLst>
              <a:ext uri="{FF2B5EF4-FFF2-40B4-BE49-F238E27FC236}">
                <a16:creationId xmlns:a16="http://schemas.microsoft.com/office/drawing/2014/main" id="{5B068C10-5974-F412-2F85-636F370A897D}"/>
              </a:ext>
            </a:extLst>
          </p:cNvPr>
          <p:cNvGraphicFramePr>
            <a:graphicFrameLocks noChangeAspect="1"/>
          </p:cNvGraphicFramePr>
          <p:nvPr>
            <p:extLst>
              <p:ext uri="{D42A27DB-BD31-4B8C-83A1-F6EECF244321}">
                <p14:modId xmlns:p14="http://schemas.microsoft.com/office/powerpoint/2010/main" val="1245093422"/>
              </p:ext>
            </p:extLst>
          </p:nvPr>
        </p:nvGraphicFramePr>
        <p:xfrm>
          <a:off x="1691680" y="3645024"/>
          <a:ext cx="5124450" cy="1285875"/>
        </p:xfrm>
        <a:graphic>
          <a:graphicData uri="http://schemas.openxmlformats.org/presentationml/2006/ole">
            <mc:AlternateContent xmlns:mc="http://schemas.openxmlformats.org/markup-compatibility/2006">
              <mc:Choice xmlns:v="urn:schemas-microsoft-com:vml" Requires="v">
                <p:oleObj name="Bitmap Image" r:id="rId2" imgW="5124600" imgH="1285920" progId="PBrush">
                  <p:embed/>
                </p:oleObj>
              </mc:Choice>
              <mc:Fallback>
                <p:oleObj name="Bitmap Image" r:id="rId2" imgW="5124600" imgH="1285920" progId="PBrush">
                  <p:embed/>
                  <p:pic>
                    <p:nvPicPr>
                      <p:cNvPr id="0" name=""/>
                      <p:cNvPicPr/>
                      <p:nvPr/>
                    </p:nvPicPr>
                    <p:blipFill>
                      <a:blip r:embed="rId3"/>
                      <a:stretch>
                        <a:fillRect/>
                      </a:stretch>
                    </p:blipFill>
                    <p:spPr>
                      <a:xfrm>
                        <a:off x="1691680" y="3645024"/>
                        <a:ext cx="5124450" cy="1285875"/>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99211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1.1 What is Gem5?</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23225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What is Gem5 (02:30/36:54)</a:t>
            </a:r>
          </a:p>
          <a:p>
            <a:pPr marL="342900" indent="-342900" algn="l">
              <a:buClr>
                <a:srgbClr val="0070C0"/>
              </a:buClr>
              <a:buSzPct val="80000"/>
              <a:buFont typeface="Wingdings" pitchFamily="2" charset="2"/>
              <a:buChar char="u"/>
            </a:pPr>
            <a:r>
              <a:rPr lang="en-US" sz="1800" dirty="0">
                <a:solidFill>
                  <a:schemeClr val="tx1"/>
                </a:solidFill>
              </a:rPr>
              <a:t>gem5 uses the CPU models, ISA (Instruction Set  Architecture), IO Devices, and other infrastructure from M5 simulator and the Ruby memory modules including cache coherence protocols and interconnect models from GEMS simulator.</a:t>
            </a:r>
          </a:p>
          <a:p>
            <a:pPr marL="342900" indent="-342900" algn="l">
              <a:buClr>
                <a:srgbClr val="0070C0"/>
              </a:buClr>
              <a:buSzPct val="80000"/>
              <a:buFont typeface="Wingdings" pitchFamily="2" charset="2"/>
              <a:buChar char="u"/>
            </a:pPr>
            <a:r>
              <a:rPr lang="en-US" sz="1800" dirty="0">
                <a:solidFill>
                  <a:schemeClr val="tx1"/>
                </a:solidFill>
              </a:rPr>
              <a:t>Gem5 became one of the most popular computer simulator.</a:t>
            </a:r>
          </a:p>
          <a:p>
            <a:pPr marL="342900" indent="-342900" algn="l">
              <a:buClr>
                <a:srgbClr val="0070C0"/>
              </a:buClr>
              <a:buSzPct val="80000"/>
              <a:buFont typeface="Wingdings" pitchFamily="2" charset="2"/>
              <a:buChar char="u"/>
            </a:pPr>
            <a:r>
              <a:rPr lang="en-US" sz="1800" dirty="0">
                <a:solidFill>
                  <a:schemeClr val="tx1"/>
                </a:solidFill>
              </a:rPr>
              <a:t>The popularity of gem5 can be got from the fact that it has around 2900+ citations in 2011. </a:t>
            </a:r>
            <a:r>
              <a:rPr lang="en-US" sz="1800" dirty="0">
                <a:solidFill>
                  <a:schemeClr val="tx1"/>
                </a:solidFill>
                <a:hlinkClick r:id="rId2"/>
              </a:rPr>
              <a:t>https://www.gem5.org/about/</a:t>
            </a:r>
            <a:endParaRPr lang="en-US" sz="1800" dirty="0">
              <a:solidFill>
                <a:schemeClr val="tx1"/>
              </a:solidFill>
            </a:endParaRP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5</a:t>
            </a:fld>
            <a:endParaRPr lang="zh-TW" altLang="en-US"/>
          </a:p>
        </p:txBody>
      </p:sp>
      <p:graphicFrame>
        <p:nvGraphicFramePr>
          <p:cNvPr id="9" name="Object 8">
            <a:extLst>
              <a:ext uri="{FF2B5EF4-FFF2-40B4-BE49-F238E27FC236}">
                <a16:creationId xmlns:a16="http://schemas.microsoft.com/office/drawing/2014/main" id="{666C9094-5B2D-9A85-385F-69473F88B897}"/>
              </a:ext>
            </a:extLst>
          </p:cNvPr>
          <p:cNvGraphicFramePr>
            <a:graphicFrameLocks noChangeAspect="1"/>
          </p:cNvGraphicFramePr>
          <p:nvPr>
            <p:extLst>
              <p:ext uri="{D42A27DB-BD31-4B8C-83A1-F6EECF244321}">
                <p14:modId xmlns:p14="http://schemas.microsoft.com/office/powerpoint/2010/main" val="2650567080"/>
              </p:ext>
            </p:extLst>
          </p:nvPr>
        </p:nvGraphicFramePr>
        <p:xfrm>
          <a:off x="1475656" y="4149080"/>
          <a:ext cx="6276975" cy="2495550"/>
        </p:xfrm>
        <a:graphic>
          <a:graphicData uri="http://schemas.openxmlformats.org/presentationml/2006/ole">
            <mc:AlternateContent xmlns:mc="http://schemas.openxmlformats.org/markup-compatibility/2006">
              <mc:Choice xmlns:v="urn:schemas-microsoft-com:vml" Requires="v">
                <p:oleObj name="Bitmap Image" r:id="rId3" imgW="6276960" imgH="2495520" progId="PBrush">
                  <p:embed/>
                </p:oleObj>
              </mc:Choice>
              <mc:Fallback>
                <p:oleObj name="Bitmap Image" r:id="rId3" imgW="6276960" imgH="2495520" progId="PBrush">
                  <p:embed/>
                  <p:pic>
                    <p:nvPicPr>
                      <p:cNvPr id="0" name=""/>
                      <p:cNvPicPr/>
                      <p:nvPr/>
                    </p:nvPicPr>
                    <p:blipFill>
                      <a:blip r:embed="rId4"/>
                      <a:stretch>
                        <a:fillRect/>
                      </a:stretch>
                    </p:blipFill>
                    <p:spPr>
                      <a:xfrm>
                        <a:off x="1475656" y="4149080"/>
                        <a:ext cx="6276975" cy="2495550"/>
                      </a:xfrm>
                      <a:prstGeom prst="rect">
                        <a:avLst/>
                      </a:prstGeom>
                      <a:ln>
                        <a:solidFill>
                          <a:srgbClr val="C00000"/>
                        </a:solidFill>
                      </a:ln>
                    </p:spPr>
                  </p:pic>
                </p:oleObj>
              </mc:Fallback>
            </mc:AlternateContent>
          </a:graphicData>
        </a:graphic>
      </p:graphicFrame>
      <p:sp>
        <p:nvSpPr>
          <p:cNvPr id="10" name="Rectangle 9">
            <a:extLst>
              <a:ext uri="{FF2B5EF4-FFF2-40B4-BE49-F238E27FC236}">
                <a16:creationId xmlns:a16="http://schemas.microsoft.com/office/drawing/2014/main" id="{A69B5F14-489C-97B7-4A72-B4208804D88D}"/>
              </a:ext>
            </a:extLst>
          </p:cNvPr>
          <p:cNvSpPr/>
          <p:nvPr/>
        </p:nvSpPr>
        <p:spPr>
          <a:xfrm>
            <a:off x="1534611" y="5418605"/>
            <a:ext cx="4405541"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4591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1.1 What is Gem5?</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23225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What is Gem5 (02:27/36:54)</a:t>
            </a:r>
          </a:p>
          <a:p>
            <a:pPr marL="342900" indent="-342900" algn="l">
              <a:buClr>
                <a:srgbClr val="0070C0"/>
              </a:buClr>
              <a:buSzPct val="80000"/>
              <a:buFont typeface="Wingdings" pitchFamily="2" charset="2"/>
              <a:buChar char="u"/>
            </a:pPr>
            <a:r>
              <a:rPr lang="en-US" sz="1800" b="1" dirty="0">
                <a:solidFill>
                  <a:srgbClr val="C00000"/>
                </a:solidFill>
              </a:rPr>
              <a:t>Gem5 is a modular platform for computer system architecture, including system level architecture and processor microarchitecture</a:t>
            </a:r>
            <a:r>
              <a:rPr lang="en-US" sz="1800" dirty="0">
                <a:solidFill>
                  <a:schemeClr val="tx1"/>
                </a:solidFill>
              </a:rPr>
              <a:t>. </a:t>
            </a:r>
          </a:p>
          <a:p>
            <a:pPr marL="342900" indent="-342900" algn="l">
              <a:buClr>
                <a:srgbClr val="0070C0"/>
              </a:buClr>
              <a:buSzPct val="80000"/>
              <a:buFont typeface="Wingdings" pitchFamily="2" charset="2"/>
              <a:buChar char="u"/>
            </a:pPr>
            <a:r>
              <a:rPr lang="en-US" sz="1800" dirty="0">
                <a:solidFill>
                  <a:schemeClr val="tx1"/>
                </a:solidFill>
              </a:rPr>
              <a:t>This means that  gem5 can model and simulate everything in computer architecture.</a:t>
            </a:r>
          </a:p>
          <a:p>
            <a:pPr marL="342900" indent="-342900" algn="l">
              <a:buClr>
                <a:srgbClr val="0070C0"/>
              </a:buClr>
              <a:buSzPct val="80000"/>
              <a:buFont typeface="Wingdings" pitchFamily="2" charset="2"/>
              <a:buChar char="u"/>
            </a:pPr>
            <a:r>
              <a:rPr lang="en-US" sz="1800" dirty="0">
                <a:solidFill>
                  <a:schemeClr val="tx1"/>
                </a:solidFill>
              </a:rPr>
              <a:t>Right from system calls, operating system kernel, processors, memory interconnection, and everything else that we can think of in a computer system.</a:t>
            </a:r>
          </a:p>
          <a:p>
            <a:pPr marL="342900" indent="-342900" algn="l">
              <a:buClr>
                <a:srgbClr val="0070C0"/>
              </a:buClr>
              <a:buSzPct val="80000"/>
              <a:buFont typeface="Wingdings" pitchFamily="2" charset="2"/>
              <a:buChar char="u"/>
            </a:pPr>
            <a:endParaRPr lang="en-US" sz="1800" b="1" dirty="0">
              <a:solidFill>
                <a:schemeClr val="tx1"/>
              </a:solidFill>
            </a:endParaRP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6</a:t>
            </a:fld>
            <a:endParaRPr lang="zh-TW" altLang="en-US"/>
          </a:p>
        </p:txBody>
      </p:sp>
      <p:graphicFrame>
        <p:nvGraphicFramePr>
          <p:cNvPr id="9" name="Object 8">
            <a:extLst>
              <a:ext uri="{FF2B5EF4-FFF2-40B4-BE49-F238E27FC236}">
                <a16:creationId xmlns:a16="http://schemas.microsoft.com/office/drawing/2014/main" id="{666C9094-5B2D-9A85-385F-69473F88B897}"/>
              </a:ext>
            </a:extLst>
          </p:cNvPr>
          <p:cNvGraphicFramePr>
            <a:graphicFrameLocks noChangeAspect="1"/>
          </p:cNvGraphicFramePr>
          <p:nvPr>
            <p:extLst>
              <p:ext uri="{D42A27DB-BD31-4B8C-83A1-F6EECF244321}">
                <p14:modId xmlns:p14="http://schemas.microsoft.com/office/powerpoint/2010/main" val="3979698067"/>
              </p:ext>
            </p:extLst>
          </p:nvPr>
        </p:nvGraphicFramePr>
        <p:xfrm>
          <a:off x="1475656" y="3717032"/>
          <a:ext cx="6276975" cy="2495550"/>
        </p:xfrm>
        <a:graphic>
          <a:graphicData uri="http://schemas.openxmlformats.org/presentationml/2006/ole">
            <mc:AlternateContent xmlns:mc="http://schemas.openxmlformats.org/markup-compatibility/2006">
              <mc:Choice xmlns:v="urn:schemas-microsoft-com:vml" Requires="v">
                <p:oleObj name="Bitmap Image" r:id="rId2" imgW="6276960" imgH="2495520" progId="PBrush">
                  <p:embed/>
                </p:oleObj>
              </mc:Choice>
              <mc:Fallback>
                <p:oleObj name="Bitmap Image" r:id="rId2" imgW="6276960" imgH="2495520" progId="PBrush">
                  <p:embed/>
                  <p:pic>
                    <p:nvPicPr>
                      <p:cNvPr id="9" name="Object 8">
                        <a:extLst>
                          <a:ext uri="{FF2B5EF4-FFF2-40B4-BE49-F238E27FC236}">
                            <a16:creationId xmlns:a16="http://schemas.microsoft.com/office/drawing/2014/main" id="{666C9094-5B2D-9A85-385F-69473F88B897}"/>
                          </a:ext>
                        </a:extLst>
                      </p:cNvPr>
                      <p:cNvPicPr/>
                      <p:nvPr/>
                    </p:nvPicPr>
                    <p:blipFill>
                      <a:blip r:embed="rId3"/>
                      <a:stretch>
                        <a:fillRect/>
                      </a:stretch>
                    </p:blipFill>
                    <p:spPr>
                      <a:xfrm>
                        <a:off x="1475656" y="3717032"/>
                        <a:ext cx="6276975" cy="2495550"/>
                      </a:xfrm>
                      <a:prstGeom prst="rect">
                        <a:avLst/>
                      </a:prstGeom>
                      <a:ln>
                        <a:solidFill>
                          <a:srgbClr val="C00000"/>
                        </a:solidFill>
                      </a:ln>
                    </p:spPr>
                  </p:pic>
                </p:oleObj>
              </mc:Fallback>
            </mc:AlternateContent>
          </a:graphicData>
        </a:graphic>
      </p:graphicFrame>
      <p:sp>
        <p:nvSpPr>
          <p:cNvPr id="10" name="Rectangle 9">
            <a:extLst>
              <a:ext uri="{FF2B5EF4-FFF2-40B4-BE49-F238E27FC236}">
                <a16:creationId xmlns:a16="http://schemas.microsoft.com/office/drawing/2014/main" id="{A69B5F14-489C-97B7-4A72-B4208804D88D}"/>
              </a:ext>
            </a:extLst>
          </p:cNvPr>
          <p:cNvSpPr/>
          <p:nvPr/>
        </p:nvSpPr>
        <p:spPr>
          <a:xfrm>
            <a:off x="1619672" y="5805264"/>
            <a:ext cx="612068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377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1.2 Key Feature</a:t>
            </a:r>
            <a:endParaRPr lang="zh-TW" altLang="en-US" sz="40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7</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13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1.2 Key Feature</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345638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Key Feature (03:40/36:54)</a:t>
            </a:r>
          </a:p>
          <a:p>
            <a:pPr marL="342900" indent="-342900" algn="l">
              <a:buClr>
                <a:srgbClr val="0070C0"/>
              </a:buClr>
              <a:buSzPct val="80000"/>
              <a:buFont typeface="Wingdings" pitchFamily="2" charset="2"/>
              <a:buChar char="u"/>
            </a:pPr>
            <a:r>
              <a:rPr lang="en-US" sz="1800" dirty="0">
                <a:solidFill>
                  <a:schemeClr val="tx1"/>
                </a:solidFill>
              </a:rPr>
              <a:t>Gem5 runs in two execution modes:</a:t>
            </a:r>
          </a:p>
          <a:p>
            <a:pPr marL="342900" indent="-342900" algn="l">
              <a:buClr>
                <a:srgbClr val="0070C0"/>
              </a:buClr>
              <a:buSzPct val="80000"/>
              <a:buFont typeface="Wingdings" pitchFamily="2" charset="2"/>
              <a:buChar char="u"/>
            </a:pPr>
            <a:r>
              <a:rPr lang="en-US" sz="1800" dirty="0">
                <a:solidFill>
                  <a:schemeClr val="tx1"/>
                </a:solidFill>
              </a:rPr>
              <a:t>1. System call emulation where only the processor and memory is emulated</a:t>
            </a:r>
          </a:p>
          <a:p>
            <a:pPr marL="342900" indent="-342900" algn="l">
              <a:buClr>
                <a:srgbClr val="0070C0"/>
              </a:buClr>
              <a:buSzPct val="80000"/>
              <a:buFont typeface="Wingdings" pitchFamily="2" charset="2"/>
              <a:buChar char="u"/>
            </a:pPr>
            <a:r>
              <a:rPr lang="en-US" sz="1800" dirty="0">
                <a:solidFill>
                  <a:schemeClr val="tx1"/>
                </a:solidFill>
              </a:rPr>
              <a:t>2. Full system mode which is equivalent to run a virtual machine on a system.</a:t>
            </a:r>
          </a:p>
          <a:p>
            <a:pPr marL="342900" indent="-342900" algn="l">
              <a:buClr>
                <a:srgbClr val="0070C0"/>
              </a:buClr>
              <a:buSzPct val="80000"/>
              <a:buFont typeface="Wingdings" pitchFamily="2" charset="2"/>
              <a:buChar char="u"/>
            </a:pPr>
            <a:r>
              <a:rPr lang="en-US" sz="1800" dirty="0">
                <a:solidFill>
                  <a:schemeClr val="tx1"/>
                </a:solidFill>
              </a:rPr>
              <a:t>Gem5 has these binaries for the simulation, gem5.debug, gem5.opt, gem5.prof, gem5.perf, and gem5.fast.</a:t>
            </a:r>
          </a:p>
          <a:p>
            <a:pPr marL="342900" indent="-342900" algn="l">
              <a:buClr>
                <a:srgbClr val="0070C0"/>
              </a:buClr>
              <a:buSzPct val="80000"/>
              <a:buFont typeface="Wingdings" pitchFamily="2" charset="2"/>
              <a:buChar char="u"/>
            </a:pPr>
            <a:r>
              <a:rPr lang="en-US" sz="1800" dirty="0">
                <a:solidFill>
                  <a:schemeClr val="tx1"/>
                </a:solidFill>
              </a:rPr>
              <a:t>Gem5 also support different ISA (Instruction Set Architecture), like ALPHA (No longer support), ARM, MIPS, POWER, RISCV, SPARC, X85, and NULL. </a:t>
            </a:r>
          </a:p>
          <a:p>
            <a:pPr marL="342900" indent="-342900" algn="l">
              <a:buClr>
                <a:srgbClr val="0070C0"/>
              </a:buClr>
              <a:buSzPct val="80000"/>
              <a:buFont typeface="Wingdings" pitchFamily="2" charset="2"/>
              <a:buChar char="u"/>
            </a:pPr>
            <a:r>
              <a:rPr lang="en-US" sz="1800" dirty="0">
                <a:solidFill>
                  <a:schemeClr val="tx1"/>
                </a:solidFill>
              </a:rPr>
              <a:t>X86 is one os the popular ISA (Instruction Set Architecture) used in personal computing systems, and </a:t>
            </a:r>
          </a:p>
          <a:p>
            <a:pPr marL="342900" indent="-342900" algn="l">
              <a:buClr>
                <a:srgbClr val="0070C0"/>
              </a:buClr>
              <a:buSzPct val="80000"/>
              <a:buFont typeface="Wingdings" pitchFamily="2" charset="2"/>
              <a:buChar char="u"/>
            </a:pPr>
            <a:r>
              <a:rPr lang="en-US" sz="1800" dirty="0">
                <a:solidFill>
                  <a:schemeClr val="tx1"/>
                </a:solidFill>
              </a:rPr>
              <a:t>ARM is another popular ISA used in mobile computing systems.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8</a:t>
            </a:fld>
            <a:endParaRPr lang="zh-TW" altLang="en-US"/>
          </a:p>
        </p:txBody>
      </p:sp>
      <p:graphicFrame>
        <p:nvGraphicFramePr>
          <p:cNvPr id="7" name="Object 6">
            <a:extLst>
              <a:ext uri="{FF2B5EF4-FFF2-40B4-BE49-F238E27FC236}">
                <a16:creationId xmlns:a16="http://schemas.microsoft.com/office/drawing/2014/main" id="{5138F1C2-1018-8441-5529-1301EC411361}"/>
              </a:ext>
            </a:extLst>
          </p:cNvPr>
          <p:cNvGraphicFramePr>
            <a:graphicFrameLocks noChangeAspect="1"/>
          </p:cNvGraphicFramePr>
          <p:nvPr>
            <p:extLst>
              <p:ext uri="{D42A27DB-BD31-4B8C-83A1-F6EECF244321}">
                <p14:modId xmlns:p14="http://schemas.microsoft.com/office/powerpoint/2010/main" val="852769927"/>
              </p:ext>
            </p:extLst>
          </p:nvPr>
        </p:nvGraphicFramePr>
        <p:xfrm>
          <a:off x="1979712" y="4797152"/>
          <a:ext cx="4733925" cy="2009775"/>
        </p:xfrm>
        <a:graphic>
          <a:graphicData uri="http://schemas.openxmlformats.org/presentationml/2006/ole">
            <mc:AlternateContent xmlns:mc="http://schemas.openxmlformats.org/markup-compatibility/2006">
              <mc:Choice xmlns:v="urn:schemas-microsoft-com:vml" Requires="v">
                <p:oleObj name="Bitmap Image" r:id="rId2" imgW="4734000" imgH="2009880" progId="PBrush">
                  <p:embed/>
                </p:oleObj>
              </mc:Choice>
              <mc:Fallback>
                <p:oleObj name="Bitmap Image" r:id="rId2" imgW="4734000" imgH="2009880" progId="PBrush">
                  <p:embed/>
                  <p:pic>
                    <p:nvPicPr>
                      <p:cNvPr id="0" name=""/>
                      <p:cNvPicPr/>
                      <p:nvPr/>
                    </p:nvPicPr>
                    <p:blipFill>
                      <a:blip r:embed="rId3"/>
                      <a:stretch>
                        <a:fillRect/>
                      </a:stretch>
                    </p:blipFill>
                    <p:spPr>
                      <a:xfrm>
                        <a:off x="1979712" y="4797152"/>
                        <a:ext cx="4733925" cy="2009775"/>
                      </a:xfrm>
                      <a:prstGeom prst="rect">
                        <a:avLst/>
                      </a:prstGeom>
                      <a:ln>
                        <a:solidFill>
                          <a:srgbClr val="C00000"/>
                        </a:solidFill>
                      </a:ln>
                    </p:spPr>
                  </p:pic>
                </p:oleObj>
              </mc:Fallback>
            </mc:AlternateContent>
          </a:graphicData>
        </a:graphic>
      </p:graphicFrame>
      <p:sp>
        <p:nvSpPr>
          <p:cNvPr id="8" name="Rectangle 7">
            <a:extLst>
              <a:ext uri="{FF2B5EF4-FFF2-40B4-BE49-F238E27FC236}">
                <a16:creationId xmlns:a16="http://schemas.microsoft.com/office/drawing/2014/main" id="{55420BFD-55B8-A1F6-4790-97AB23E45AA6}"/>
              </a:ext>
            </a:extLst>
          </p:cNvPr>
          <p:cNvSpPr/>
          <p:nvPr/>
        </p:nvSpPr>
        <p:spPr>
          <a:xfrm>
            <a:off x="2123728" y="5229200"/>
            <a:ext cx="4464496" cy="108012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945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1.2 Key Feature</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94421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Key Feature (04:00/36:54)</a:t>
            </a:r>
          </a:p>
          <a:p>
            <a:pPr marL="342900" indent="-342900" algn="l">
              <a:buClr>
                <a:srgbClr val="0070C0"/>
              </a:buClr>
              <a:buSzPct val="80000"/>
              <a:buFont typeface="Wingdings" pitchFamily="2" charset="2"/>
              <a:buChar char="u"/>
            </a:pPr>
            <a:r>
              <a:rPr lang="en-US" sz="1800" dirty="0">
                <a:solidFill>
                  <a:schemeClr val="tx1"/>
                </a:solidFill>
              </a:rPr>
              <a:t>Gem5 also support different CPU Models. Like Atomic Simple CPU, Timing Simple CPU, In Order, and O3 (Out of Order) CPU.</a:t>
            </a:r>
          </a:p>
          <a:p>
            <a:pPr marL="342900" indent="-342900" algn="l">
              <a:buClr>
                <a:srgbClr val="0070C0"/>
              </a:buClr>
              <a:buSzPct val="80000"/>
              <a:buFont typeface="Wingdings" pitchFamily="2" charset="2"/>
              <a:buChar char="u"/>
            </a:pPr>
            <a:r>
              <a:rPr lang="en-US" sz="1800" dirty="0">
                <a:solidFill>
                  <a:schemeClr val="tx1"/>
                </a:solidFill>
              </a:rPr>
              <a:t>Gem5 uses two memory models: classic taken from the 5 Simulator and Ruby taken from the GEMs simulator. </a:t>
            </a:r>
          </a:p>
          <a:p>
            <a:pPr marL="342900" indent="-342900" algn="l">
              <a:buClr>
                <a:srgbClr val="0070C0"/>
              </a:buClr>
              <a:buSzPct val="80000"/>
              <a:buFont typeface="Wingdings" pitchFamily="2" charset="2"/>
              <a:buChar char="u"/>
            </a:pPr>
            <a:r>
              <a:rPr lang="en-US" sz="1800" dirty="0">
                <a:solidFill>
                  <a:schemeClr val="tx1"/>
                </a:solidFill>
              </a:rPr>
              <a:t>It also supports two different interconnection networks: Simple and Garnet.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https://www.youtube.com/watch?v=hMj-GB8BTd4&amp;t=31s</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2022/9/9</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9</a:t>
            </a:fld>
            <a:endParaRPr lang="zh-TW" altLang="en-US"/>
          </a:p>
        </p:txBody>
      </p:sp>
      <p:graphicFrame>
        <p:nvGraphicFramePr>
          <p:cNvPr id="8" name="Object 7">
            <a:extLst>
              <a:ext uri="{FF2B5EF4-FFF2-40B4-BE49-F238E27FC236}">
                <a16:creationId xmlns:a16="http://schemas.microsoft.com/office/drawing/2014/main" id="{3205FC13-0DC1-7E4B-B910-7DCA97FAF77C}"/>
              </a:ext>
            </a:extLst>
          </p:cNvPr>
          <p:cNvGraphicFramePr>
            <a:graphicFrameLocks noChangeAspect="1"/>
          </p:cNvGraphicFramePr>
          <p:nvPr>
            <p:extLst>
              <p:ext uri="{D42A27DB-BD31-4B8C-83A1-F6EECF244321}">
                <p14:modId xmlns:p14="http://schemas.microsoft.com/office/powerpoint/2010/main" val="3414031256"/>
              </p:ext>
            </p:extLst>
          </p:nvPr>
        </p:nvGraphicFramePr>
        <p:xfrm>
          <a:off x="2195736" y="3429000"/>
          <a:ext cx="4724400" cy="2790825"/>
        </p:xfrm>
        <a:graphic>
          <a:graphicData uri="http://schemas.openxmlformats.org/presentationml/2006/ole">
            <mc:AlternateContent xmlns:mc="http://schemas.openxmlformats.org/markup-compatibility/2006">
              <mc:Choice xmlns:v="urn:schemas-microsoft-com:vml" Requires="v">
                <p:oleObj name="Bitmap Image" r:id="rId2" imgW="4724280" imgH="2790720" progId="PBrush">
                  <p:embed/>
                </p:oleObj>
              </mc:Choice>
              <mc:Fallback>
                <p:oleObj name="Bitmap Image" r:id="rId2" imgW="4724280" imgH="2790720" progId="PBrush">
                  <p:embed/>
                  <p:pic>
                    <p:nvPicPr>
                      <p:cNvPr id="0" name=""/>
                      <p:cNvPicPr/>
                      <p:nvPr/>
                    </p:nvPicPr>
                    <p:blipFill>
                      <a:blip r:embed="rId3"/>
                      <a:stretch>
                        <a:fillRect/>
                      </a:stretch>
                    </p:blipFill>
                    <p:spPr>
                      <a:xfrm>
                        <a:off x="2195736" y="3429000"/>
                        <a:ext cx="4724400" cy="2790825"/>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50AEEA52-05B1-DC81-C239-28D5D4FA17F2}"/>
              </a:ext>
            </a:extLst>
          </p:cNvPr>
          <p:cNvSpPr/>
          <p:nvPr/>
        </p:nvSpPr>
        <p:spPr>
          <a:xfrm>
            <a:off x="2267744" y="5085184"/>
            <a:ext cx="3744416" cy="11521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467830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3069</TotalTime>
  <Words>1783</Words>
  <Application>Microsoft Office PowerPoint</Application>
  <PresentationFormat>On-screen Show (4:3)</PresentationFormat>
  <Paragraphs>223</Paragraphs>
  <Slides>32</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Wingdings</vt:lpstr>
      <vt:lpstr>Office 佈景主題</vt:lpstr>
      <vt:lpstr>Bitmap Image</vt:lpstr>
      <vt:lpstr>1 HPC Multi-Core Design by Gem5 (Part 2)</vt:lpstr>
      <vt:lpstr>1 HPC Multi-Core Design by Gem5 (Part 2)</vt:lpstr>
      <vt:lpstr>1.1 What is Gem5?</vt:lpstr>
      <vt:lpstr>1.1 What is Gem5?</vt:lpstr>
      <vt:lpstr>1.1 What is Gem5?</vt:lpstr>
      <vt:lpstr>1.1 What is Gem5?</vt:lpstr>
      <vt:lpstr>1.2 Key Feature</vt:lpstr>
      <vt:lpstr>1.2 Key Feature</vt:lpstr>
      <vt:lpstr>1.2 Key Feature</vt:lpstr>
      <vt:lpstr>1.2 Key Feature</vt:lpstr>
      <vt:lpstr>1.3 Build and Run</vt:lpstr>
      <vt:lpstr>1.3 Build and Run</vt:lpstr>
      <vt:lpstr>1.3 Build and Run</vt:lpstr>
      <vt:lpstr>1.3 Build and Run</vt:lpstr>
      <vt:lpstr>1.3 Build and Run</vt:lpstr>
      <vt:lpstr>1.3 Build and Run</vt:lpstr>
      <vt:lpstr>1.3 Build and Run</vt:lpstr>
      <vt:lpstr>1.3 Build and Run</vt:lpstr>
      <vt:lpstr>1.3 Build and Run</vt:lpstr>
      <vt:lpstr>1.3 Build and Run</vt:lpstr>
      <vt:lpstr>1.4 Simulation Flow</vt:lpstr>
      <vt:lpstr>1.4 Simulation Flow</vt:lpstr>
      <vt:lpstr>1.4 Simulation Flow</vt:lpstr>
      <vt:lpstr>1.4 Simulation Flow</vt:lpstr>
      <vt:lpstr>1.5 Configuration and Output</vt:lpstr>
      <vt:lpstr>1.5 Configuration and Output</vt:lpstr>
      <vt:lpstr>1.5 Configuration and Output</vt:lpstr>
      <vt:lpstr>1.6 Directory Tour</vt:lpstr>
      <vt:lpstr>1.6 Directory Tour</vt:lpstr>
      <vt:lpstr>1.7 Get Binary Test Program for ARM</vt:lpstr>
      <vt:lpstr>1.7 Get Binary Test Program for ARM</vt:lpstr>
      <vt:lpstr>End</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USER</dc:creator>
  <cp:lastModifiedBy>Peter Chen</cp:lastModifiedBy>
  <cp:revision>1169</cp:revision>
  <dcterms:created xsi:type="dcterms:W3CDTF">2018-09-28T16:40:41Z</dcterms:created>
  <dcterms:modified xsi:type="dcterms:W3CDTF">2022-09-09T18:24:07Z</dcterms:modified>
</cp:coreProperties>
</file>